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Dreaming Outloud Script" charset="1" panose="00000500000000000000"/>
      <p:regular r:id="rId14"/>
    </p:embeddedFont>
    <p:embeddedFont>
      <p:font typeface="Akzidenz-Grotesk Light" charset="1" panose="02000506040000020003"/>
      <p:regular r:id="rId15"/>
    </p:embeddedFont>
    <p:embeddedFont>
      <p:font typeface="Akzidenz-Grotesk" charset="1" panose="02000503030000020003"/>
      <p:regular r:id="rId16"/>
    </p:embeddedFont>
    <p:embeddedFont>
      <p:font typeface="Akzidenz-Grotesk Bold" charset="1" panose="0200080305000002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C62A"/>
        </a:solidFill>
      </p:bgPr>
    </p:bg>
    <p:spTree>
      <p:nvGrpSpPr>
        <p:cNvPr id="1" name=""/>
        <p:cNvGrpSpPr/>
        <p:nvPr/>
      </p:nvGrpSpPr>
      <p:grpSpPr>
        <a:xfrm>
          <a:off x="0" y="0"/>
          <a:ext cx="0" cy="0"/>
          <a:chOff x="0" y="0"/>
          <a:chExt cx="0" cy="0"/>
        </a:xfrm>
      </p:grpSpPr>
      <p:sp>
        <p:nvSpPr>
          <p:cNvPr name="Freeform 2" id="2"/>
          <p:cNvSpPr/>
          <p:nvPr/>
        </p:nvSpPr>
        <p:spPr>
          <a:xfrm flipH="false" flipV="false" rot="0">
            <a:off x="7087687" y="3089657"/>
            <a:ext cx="18791237" cy="13067400"/>
          </a:xfrm>
          <a:custGeom>
            <a:avLst/>
            <a:gdLst/>
            <a:ahLst/>
            <a:cxnLst/>
            <a:rect r="r" b="b" t="t" l="l"/>
            <a:pathLst>
              <a:path h="13067400" w="18791237">
                <a:moveTo>
                  <a:pt x="0" y="0"/>
                </a:moveTo>
                <a:lnTo>
                  <a:pt x="18791237" y="0"/>
                </a:lnTo>
                <a:lnTo>
                  <a:pt x="18791237" y="13067399"/>
                </a:lnTo>
                <a:lnTo>
                  <a:pt x="0" y="13067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95909" y="-4936283"/>
            <a:ext cx="18791237" cy="13067400"/>
          </a:xfrm>
          <a:custGeom>
            <a:avLst/>
            <a:gdLst/>
            <a:ahLst/>
            <a:cxnLst/>
            <a:rect r="r" b="b" t="t" l="l"/>
            <a:pathLst>
              <a:path h="13067400" w="18791237">
                <a:moveTo>
                  <a:pt x="0" y="0"/>
                </a:moveTo>
                <a:lnTo>
                  <a:pt x="18791237" y="0"/>
                </a:lnTo>
                <a:lnTo>
                  <a:pt x="18791237" y="13067400"/>
                </a:lnTo>
                <a:lnTo>
                  <a:pt x="0" y="1306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21575" y="2155883"/>
            <a:ext cx="13244850" cy="5975234"/>
          </a:xfrm>
          <a:custGeom>
            <a:avLst/>
            <a:gdLst/>
            <a:ahLst/>
            <a:cxnLst/>
            <a:rect r="r" b="b" t="t" l="l"/>
            <a:pathLst>
              <a:path h="5975234" w="13244850">
                <a:moveTo>
                  <a:pt x="0" y="0"/>
                </a:moveTo>
                <a:lnTo>
                  <a:pt x="13244850" y="0"/>
                </a:lnTo>
                <a:lnTo>
                  <a:pt x="13244850" y="5975234"/>
                </a:lnTo>
                <a:lnTo>
                  <a:pt x="0" y="5975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028548" y="2380385"/>
            <a:ext cx="9778655" cy="4225388"/>
          </a:xfrm>
          <a:prstGeom prst="rect">
            <a:avLst/>
          </a:prstGeom>
        </p:spPr>
        <p:txBody>
          <a:bodyPr anchor="t" rtlCol="false" tIns="0" lIns="0" bIns="0" rIns="0">
            <a:spAutoFit/>
          </a:bodyPr>
          <a:lstStyle/>
          <a:p>
            <a:pPr algn="ctr">
              <a:lnSpc>
                <a:spcPts val="10951"/>
              </a:lnSpc>
            </a:pPr>
            <a:r>
              <a:rPr lang="en-US" sz="11175">
                <a:solidFill>
                  <a:srgbClr val="000000"/>
                </a:solidFill>
                <a:latin typeface="Dreaming Outloud Script"/>
              </a:rPr>
              <a:t>Algoritmo </a:t>
            </a:r>
          </a:p>
          <a:p>
            <a:pPr algn="ctr">
              <a:lnSpc>
                <a:spcPts val="10951"/>
              </a:lnSpc>
            </a:pPr>
            <a:r>
              <a:rPr lang="en-US" sz="11175">
                <a:solidFill>
                  <a:srgbClr val="000000"/>
                </a:solidFill>
                <a:latin typeface="Dreaming Outloud Script"/>
              </a:rPr>
              <a:t>De</a:t>
            </a:r>
          </a:p>
          <a:p>
            <a:pPr algn="ctr">
              <a:lnSpc>
                <a:spcPts val="10951"/>
              </a:lnSpc>
            </a:pPr>
            <a:r>
              <a:rPr lang="en-US" sz="11175">
                <a:solidFill>
                  <a:srgbClr val="000000"/>
                </a:solidFill>
                <a:latin typeface="Dreaming Outloud Script"/>
              </a:rPr>
              <a:t>Abejas </a:t>
            </a:r>
          </a:p>
        </p:txBody>
      </p:sp>
      <p:sp>
        <p:nvSpPr>
          <p:cNvPr name="Freeform 6" id="6"/>
          <p:cNvSpPr/>
          <p:nvPr/>
        </p:nvSpPr>
        <p:spPr>
          <a:xfrm flipH="false" flipV="false" rot="-681237">
            <a:off x="13763602" y="2092624"/>
            <a:ext cx="3777283" cy="3160839"/>
          </a:xfrm>
          <a:custGeom>
            <a:avLst/>
            <a:gdLst/>
            <a:ahLst/>
            <a:cxnLst/>
            <a:rect r="r" b="b" t="t" l="l"/>
            <a:pathLst>
              <a:path h="3160839" w="3777283">
                <a:moveTo>
                  <a:pt x="0" y="0"/>
                </a:moveTo>
                <a:lnTo>
                  <a:pt x="3777284" y="0"/>
                </a:lnTo>
                <a:lnTo>
                  <a:pt x="3777284" y="3160839"/>
                </a:lnTo>
                <a:lnTo>
                  <a:pt x="0" y="31608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154854">
            <a:off x="634990" y="5798926"/>
            <a:ext cx="3150485" cy="2902255"/>
          </a:xfrm>
          <a:custGeom>
            <a:avLst/>
            <a:gdLst/>
            <a:ahLst/>
            <a:cxnLst/>
            <a:rect r="r" b="b" t="t" l="l"/>
            <a:pathLst>
              <a:path h="2902255" w="3150485">
                <a:moveTo>
                  <a:pt x="0" y="0"/>
                </a:moveTo>
                <a:lnTo>
                  <a:pt x="3150485" y="0"/>
                </a:lnTo>
                <a:lnTo>
                  <a:pt x="3150485" y="2902255"/>
                </a:lnTo>
                <a:lnTo>
                  <a:pt x="0" y="29022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9406022" y="6311006"/>
            <a:ext cx="5943177" cy="1511427"/>
          </a:xfrm>
          <a:prstGeom prst="rect">
            <a:avLst/>
          </a:prstGeom>
        </p:spPr>
        <p:txBody>
          <a:bodyPr anchor="t" rtlCol="false" tIns="0" lIns="0" bIns="0" rIns="0">
            <a:spAutoFit/>
          </a:bodyPr>
          <a:lstStyle/>
          <a:p>
            <a:pPr algn="l">
              <a:lnSpc>
                <a:spcPts val="2904"/>
              </a:lnSpc>
            </a:pPr>
            <a:r>
              <a:rPr lang="en-US" sz="2400">
                <a:solidFill>
                  <a:srgbClr val="000000"/>
                </a:solidFill>
                <a:latin typeface="Akzidenz-Grotesk Light"/>
              </a:rPr>
              <a:t>Henry David Suarez Serrano: 1004967702</a:t>
            </a:r>
          </a:p>
          <a:p>
            <a:pPr algn="l">
              <a:lnSpc>
                <a:spcPts val="2904"/>
              </a:lnSpc>
            </a:pPr>
            <a:r>
              <a:rPr lang="en-US" sz="2400">
                <a:solidFill>
                  <a:srgbClr val="000000"/>
                </a:solidFill>
                <a:latin typeface="Akzidenz-Grotesk Light"/>
              </a:rPr>
              <a:t>Junior Santiago Ravelo: 1090369022</a:t>
            </a:r>
          </a:p>
          <a:p>
            <a:pPr algn="l">
              <a:lnSpc>
                <a:spcPts val="2904"/>
              </a:lnSpc>
            </a:pPr>
            <a:r>
              <a:rPr lang="en-US" sz="2400">
                <a:solidFill>
                  <a:srgbClr val="000000"/>
                </a:solidFill>
                <a:latin typeface="Akzidenz-Grotesk Light"/>
              </a:rPr>
              <a:t>Javier Andrés Villarreal Amaya: 1085034314</a:t>
            </a:r>
          </a:p>
          <a:p>
            <a:pPr algn="l">
              <a:lnSpc>
                <a:spcPts val="2904"/>
              </a:lnSpc>
            </a:pPr>
            <a:r>
              <a:rPr lang="en-US" sz="2400">
                <a:solidFill>
                  <a:srgbClr val="000000"/>
                </a:solidFill>
                <a:latin typeface="Akzidenz-Grotesk Light"/>
              </a:rPr>
              <a:t>Juan Camilo Arciniegas: 1004922548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DEF"/>
        </a:solidFill>
      </p:bgPr>
    </p:bg>
    <p:spTree>
      <p:nvGrpSpPr>
        <p:cNvPr id="1" name=""/>
        <p:cNvGrpSpPr/>
        <p:nvPr/>
      </p:nvGrpSpPr>
      <p:grpSpPr>
        <a:xfrm>
          <a:off x="0" y="0"/>
          <a:ext cx="0" cy="0"/>
          <a:chOff x="0" y="0"/>
          <a:chExt cx="0" cy="0"/>
        </a:xfrm>
      </p:grpSpPr>
      <p:grpSp>
        <p:nvGrpSpPr>
          <p:cNvPr name="Group 2" id="2"/>
          <p:cNvGrpSpPr/>
          <p:nvPr/>
        </p:nvGrpSpPr>
        <p:grpSpPr>
          <a:xfrm rot="0">
            <a:off x="11234569" y="-546817"/>
            <a:ext cx="7285344" cy="11362407"/>
            <a:chOff x="0" y="0"/>
            <a:chExt cx="1918774" cy="2992568"/>
          </a:xfrm>
        </p:grpSpPr>
        <p:sp>
          <p:nvSpPr>
            <p:cNvPr name="Freeform 3" id="3"/>
            <p:cNvSpPr/>
            <p:nvPr/>
          </p:nvSpPr>
          <p:spPr>
            <a:xfrm flipH="false" flipV="false" rot="0">
              <a:off x="0" y="0"/>
              <a:ext cx="1918774" cy="2992568"/>
            </a:xfrm>
            <a:custGeom>
              <a:avLst/>
              <a:gdLst/>
              <a:ahLst/>
              <a:cxnLst/>
              <a:rect r="r" b="b" t="t" l="l"/>
              <a:pathLst>
                <a:path h="2992568" w="1918774">
                  <a:moveTo>
                    <a:pt x="54196" y="0"/>
                  </a:moveTo>
                  <a:lnTo>
                    <a:pt x="1864578" y="0"/>
                  </a:lnTo>
                  <a:cubicBezTo>
                    <a:pt x="1878951" y="0"/>
                    <a:pt x="1892736" y="5710"/>
                    <a:pt x="1902900" y="15874"/>
                  </a:cubicBezTo>
                  <a:cubicBezTo>
                    <a:pt x="1913064" y="26037"/>
                    <a:pt x="1918774" y="39822"/>
                    <a:pt x="1918774" y="54196"/>
                  </a:cubicBezTo>
                  <a:lnTo>
                    <a:pt x="1918774" y="2938372"/>
                  </a:lnTo>
                  <a:cubicBezTo>
                    <a:pt x="1918774" y="2952746"/>
                    <a:pt x="1913064" y="2966531"/>
                    <a:pt x="1902900" y="2976695"/>
                  </a:cubicBezTo>
                  <a:cubicBezTo>
                    <a:pt x="1892736" y="2986858"/>
                    <a:pt x="1878951" y="2992568"/>
                    <a:pt x="1864578" y="2992568"/>
                  </a:cubicBezTo>
                  <a:lnTo>
                    <a:pt x="54196" y="2992568"/>
                  </a:lnTo>
                  <a:cubicBezTo>
                    <a:pt x="39822" y="2992568"/>
                    <a:pt x="26037" y="2986858"/>
                    <a:pt x="15874" y="2976695"/>
                  </a:cubicBezTo>
                  <a:cubicBezTo>
                    <a:pt x="5710" y="2966531"/>
                    <a:pt x="0" y="2952746"/>
                    <a:pt x="0" y="2938372"/>
                  </a:cubicBezTo>
                  <a:lnTo>
                    <a:pt x="0" y="54196"/>
                  </a:lnTo>
                  <a:cubicBezTo>
                    <a:pt x="0" y="39822"/>
                    <a:pt x="5710" y="26037"/>
                    <a:pt x="15874" y="15874"/>
                  </a:cubicBezTo>
                  <a:cubicBezTo>
                    <a:pt x="26037" y="5710"/>
                    <a:pt x="39822" y="0"/>
                    <a:pt x="54196" y="0"/>
                  </a:cubicBezTo>
                  <a:close/>
                </a:path>
              </a:pathLst>
            </a:custGeom>
            <a:solidFill>
              <a:srgbClr val="DDAF52"/>
            </a:solidFill>
          </p:spPr>
        </p:sp>
        <p:sp>
          <p:nvSpPr>
            <p:cNvPr name="TextBox 4" id="4"/>
            <p:cNvSpPr txBox="true"/>
            <p:nvPr/>
          </p:nvSpPr>
          <p:spPr>
            <a:xfrm>
              <a:off x="0" y="-200025"/>
              <a:ext cx="1918774" cy="3192593"/>
            </a:xfrm>
            <a:prstGeom prst="rect">
              <a:avLst/>
            </a:prstGeom>
          </p:spPr>
          <p:txBody>
            <a:bodyPr anchor="ctr" rtlCol="false" tIns="50800" lIns="50800" bIns="50800" rIns="50800"/>
            <a:lstStyle/>
            <a:p>
              <a:pPr algn="ctr">
                <a:lnSpc>
                  <a:spcPts val="3907"/>
                </a:lnSpc>
              </a:pPr>
            </a:p>
          </p:txBody>
        </p:sp>
      </p:grpSp>
      <p:grpSp>
        <p:nvGrpSpPr>
          <p:cNvPr name="Group 5" id="5"/>
          <p:cNvGrpSpPr/>
          <p:nvPr/>
        </p:nvGrpSpPr>
        <p:grpSpPr>
          <a:xfrm rot="0">
            <a:off x="1028700" y="1028700"/>
            <a:ext cx="4136918" cy="1866314"/>
            <a:chOff x="0" y="0"/>
            <a:chExt cx="5515890" cy="2488419"/>
          </a:xfrm>
        </p:grpSpPr>
        <p:sp>
          <p:nvSpPr>
            <p:cNvPr name="Freeform 6" id="6"/>
            <p:cNvSpPr/>
            <p:nvPr/>
          </p:nvSpPr>
          <p:spPr>
            <a:xfrm flipH="false" flipV="false" rot="0">
              <a:off x="0" y="0"/>
              <a:ext cx="5515890" cy="2488419"/>
            </a:xfrm>
            <a:custGeom>
              <a:avLst/>
              <a:gdLst/>
              <a:ahLst/>
              <a:cxnLst/>
              <a:rect r="r" b="b" t="t" l="l"/>
              <a:pathLst>
                <a:path h="2488419" w="5515890">
                  <a:moveTo>
                    <a:pt x="0" y="0"/>
                  </a:moveTo>
                  <a:lnTo>
                    <a:pt x="5515890" y="0"/>
                  </a:lnTo>
                  <a:lnTo>
                    <a:pt x="5515890" y="2488419"/>
                  </a:lnTo>
                  <a:lnTo>
                    <a:pt x="0" y="2488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0" y="899932"/>
              <a:ext cx="5515890" cy="783805"/>
            </a:xfrm>
            <a:prstGeom prst="rect">
              <a:avLst/>
            </a:prstGeom>
          </p:spPr>
          <p:txBody>
            <a:bodyPr anchor="t" rtlCol="false" tIns="0" lIns="0" bIns="0" rIns="0">
              <a:spAutoFit/>
            </a:bodyPr>
            <a:lstStyle/>
            <a:p>
              <a:pPr algn="ctr">
                <a:lnSpc>
                  <a:spcPts val="4269"/>
                </a:lnSpc>
              </a:pPr>
              <a:r>
                <a:rPr lang="en-US" sz="4356">
                  <a:solidFill>
                    <a:srgbClr val="000000"/>
                  </a:solidFill>
                  <a:latin typeface="Dreaming Outloud Script"/>
                </a:rPr>
                <a:t>Introducción</a:t>
              </a:r>
            </a:p>
          </p:txBody>
        </p:sp>
      </p:grpSp>
      <p:sp>
        <p:nvSpPr>
          <p:cNvPr name="TextBox 8" id="8"/>
          <p:cNvSpPr txBox="true"/>
          <p:nvPr/>
        </p:nvSpPr>
        <p:spPr>
          <a:xfrm rot="0">
            <a:off x="12245716" y="617363"/>
            <a:ext cx="5013584" cy="10198227"/>
          </a:xfrm>
          <a:prstGeom prst="rect">
            <a:avLst/>
          </a:prstGeom>
        </p:spPr>
        <p:txBody>
          <a:bodyPr anchor="t" rtlCol="false" tIns="0" lIns="0" bIns="0" rIns="0">
            <a:spAutoFit/>
          </a:bodyPr>
          <a:lstStyle/>
          <a:p>
            <a:pPr algn="just">
              <a:lnSpc>
                <a:spcPts val="2904"/>
              </a:lnSpc>
            </a:pPr>
            <a:r>
              <a:rPr lang="en-US" sz="2400">
                <a:solidFill>
                  <a:srgbClr val="000000"/>
                </a:solidFill>
                <a:latin typeface="Akzidenz-Grotesk Light"/>
              </a:rPr>
              <a:t>El algoritmo divide una población de soluciones candidatas en abejas empleadas, observadoras y exploradoras para lograr un equilibrio eficiente entre la explotación de las mejores soluciones encontradas y la exploración de nuevas regiones prometedoras del espacio de búsqueda. A través de un proceso iterativo, estas "abejas" artificiales cooperan, comparten información y priorizan la búsqueda en las áreas más ricas, imitando el comportamiento colectivo inteligente de una colonia real de abejas.</a:t>
            </a:r>
          </a:p>
          <a:p>
            <a:pPr algn="just">
              <a:lnSpc>
                <a:spcPts val="2904"/>
              </a:lnSpc>
            </a:pPr>
          </a:p>
          <a:p>
            <a:pPr algn="just">
              <a:lnSpc>
                <a:spcPts val="2904"/>
              </a:lnSpc>
            </a:pPr>
          </a:p>
          <a:p>
            <a:pPr algn="just">
              <a:lnSpc>
                <a:spcPts val="2904"/>
              </a:lnSpc>
            </a:pPr>
            <a:r>
              <a:rPr lang="en-US" sz="2400">
                <a:solidFill>
                  <a:srgbClr val="000000"/>
                </a:solidFill>
                <a:latin typeface="Akzidenz-Grotesk Light"/>
              </a:rPr>
              <a:t>Desde su introducción, el algoritmo de abejas ha demostrado ser una herramienta poderosa para una variedad de problemas de optimización complejos en diversos campos, aprovechando la sabiduría colectiva de las abejas para encontrar soluciones óptimas de manera eficiente.</a:t>
            </a:r>
          </a:p>
          <a:p>
            <a:pPr algn="just">
              <a:lnSpc>
                <a:spcPts val="2904"/>
              </a:lnSpc>
            </a:pPr>
          </a:p>
          <a:p>
            <a:pPr algn="just">
              <a:lnSpc>
                <a:spcPts val="2904"/>
              </a:lnSpc>
            </a:pPr>
          </a:p>
          <a:p>
            <a:pPr algn="just" marL="0" indent="0" lvl="0">
              <a:lnSpc>
                <a:spcPts val="2904"/>
              </a:lnSpc>
              <a:spcBef>
                <a:spcPct val="0"/>
              </a:spcBef>
            </a:pPr>
          </a:p>
        </p:txBody>
      </p:sp>
      <p:grpSp>
        <p:nvGrpSpPr>
          <p:cNvPr name="Group 9" id="9"/>
          <p:cNvGrpSpPr/>
          <p:nvPr/>
        </p:nvGrpSpPr>
        <p:grpSpPr>
          <a:xfrm rot="0">
            <a:off x="7365366" y="421902"/>
            <a:ext cx="3318764" cy="3318386"/>
            <a:chOff x="0" y="0"/>
            <a:chExt cx="6350013" cy="6349289"/>
          </a:xfrm>
        </p:grpSpPr>
        <p:sp>
          <p:nvSpPr>
            <p:cNvPr name="Freeform 10" id="10"/>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4"/>
              <a:stretch>
                <a:fillRect l="-12493" t="0" r="-12493" b="0"/>
              </a:stretch>
            </a:blipFill>
          </p:spPr>
        </p:sp>
      </p:grpSp>
      <p:sp>
        <p:nvSpPr>
          <p:cNvPr name="TextBox 11" id="11"/>
          <p:cNvSpPr txBox="true"/>
          <p:nvPr/>
        </p:nvSpPr>
        <p:spPr>
          <a:xfrm rot="0">
            <a:off x="469160" y="4259643"/>
            <a:ext cx="10214970" cy="4407027"/>
          </a:xfrm>
          <a:prstGeom prst="rect">
            <a:avLst/>
          </a:prstGeom>
        </p:spPr>
        <p:txBody>
          <a:bodyPr anchor="t" rtlCol="false" tIns="0" lIns="0" bIns="0" rIns="0">
            <a:spAutoFit/>
          </a:bodyPr>
          <a:lstStyle/>
          <a:p>
            <a:pPr algn="just">
              <a:lnSpc>
                <a:spcPts val="2903"/>
              </a:lnSpc>
            </a:pPr>
            <a:r>
              <a:rPr lang="en-US" sz="2399">
                <a:solidFill>
                  <a:srgbClr val="000000"/>
                </a:solidFill>
                <a:latin typeface="Akzidenz-Grotesk Light"/>
              </a:rPr>
              <a:t>La naturaleza ha sido una fuente constante de inspiración para el desarrollo de nuevos algoritmos y técnicas de optimización. Uno de los comportamientos fascinantes que ha llamado la atención de los investigadores es el forrajeo inteligente que exhiben las abejas obreras al buscar las mejores fuentes de néctar.</a:t>
            </a:r>
          </a:p>
          <a:p>
            <a:pPr algn="just">
              <a:lnSpc>
                <a:spcPts val="2903"/>
              </a:lnSpc>
            </a:pPr>
          </a:p>
          <a:p>
            <a:pPr algn="just">
              <a:lnSpc>
                <a:spcPts val="2903"/>
              </a:lnSpc>
            </a:pPr>
            <a:r>
              <a:rPr lang="en-US" sz="2399">
                <a:solidFill>
                  <a:srgbClr val="000000"/>
                </a:solidFill>
                <a:latin typeface="Akzidenz-Grotesk Light"/>
              </a:rPr>
              <a:t>Inspirado por esta inteligencia colectiva presente en las colonias de abejas, en 2005 un equipo de investigadores liderado por Pham propuso un nuevo algoritmo bioinspirado llamado "Algoritmo de Abejas". Este algoritmo imita elegantemente el comportamiento de forrajeo de las abejas obreras para abordar problemas complejos de optimización</a:t>
            </a:r>
          </a:p>
          <a:p>
            <a:pPr algn="just">
              <a:lnSpc>
                <a:spcPts val="290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DEF"/>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4136918" cy="1866314"/>
            <a:chOff x="0" y="0"/>
            <a:chExt cx="5515890" cy="2488419"/>
          </a:xfrm>
        </p:grpSpPr>
        <p:sp>
          <p:nvSpPr>
            <p:cNvPr name="Freeform 3" id="3"/>
            <p:cNvSpPr/>
            <p:nvPr/>
          </p:nvSpPr>
          <p:spPr>
            <a:xfrm flipH="false" flipV="false" rot="0">
              <a:off x="0" y="0"/>
              <a:ext cx="5515890" cy="2488419"/>
            </a:xfrm>
            <a:custGeom>
              <a:avLst/>
              <a:gdLst/>
              <a:ahLst/>
              <a:cxnLst/>
              <a:rect r="r" b="b" t="t" l="l"/>
              <a:pathLst>
                <a:path h="2488419" w="5515890">
                  <a:moveTo>
                    <a:pt x="0" y="0"/>
                  </a:moveTo>
                  <a:lnTo>
                    <a:pt x="5515890" y="0"/>
                  </a:lnTo>
                  <a:lnTo>
                    <a:pt x="5515890" y="2488419"/>
                  </a:lnTo>
                  <a:lnTo>
                    <a:pt x="0" y="2488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899932"/>
              <a:ext cx="5515890" cy="783805"/>
            </a:xfrm>
            <a:prstGeom prst="rect">
              <a:avLst/>
            </a:prstGeom>
          </p:spPr>
          <p:txBody>
            <a:bodyPr anchor="t" rtlCol="false" tIns="0" lIns="0" bIns="0" rIns="0">
              <a:spAutoFit/>
            </a:bodyPr>
            <a:lstStyle/>
            <a:p>
              <a:pPr algn="ctr">
                <a:lnSpc>
                  <a:spcPts val="4269"/>
                </a:lnSpc>
              </a:pPr>
              <a:r>
                <a:rPr lang="en-US" sz="4356">
                  <a:solidFill>
                    <a:srgbClr val="000000"/>
                  </a:solidFill>
                  <a:latin typeface="Dreaming Outloud Script"/>
                </a:rPr>
                <a:t>Resumen</a:t>
              </a:r>
            </a:p>
          </p:txBody>
        </p:sp>
      </p:grpSp>
      <p:sp>
        <p:nvSpPr>
          <p:cNvPr name="Freeform 5" id="5"/>
          <p:cNvSpPr/>
          <p:nvPr/>
        </p:nvSpPr>
        <p:spPr>
          <a:xfrm flipH="false" flipV="false" rot="0">
            <a:off x="14458884" y="275941"/>
            <a:ext cx="3545851" cy="2967176"/>
          </a:xfrm>
          <a:custGeom>
            <a:avLst/>
            <a:gdLst/>
            <a:ahLst/>
            <a:cxnLst/>
            <a:rect r="r" b="b" t="t" l="l"/>
            <a:pathLst>
              <a:path h="2967176" w="3545851">
                <a:moveTo>
                  <a:pt x="0" y="0"/>
                </a:moveTo>
                <a:lnTo>
                  <a:pt x="3545851" y="0"/>
                </a:lnTo>
                <a:lnTo>
                  <a:pt x="3545851" y="2967176"/>
                </a:lnTo>
                <a:lnTo>
                  <a:pt x="0" y="2967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911003" y="3810476"/>
            <a:ext cx="15503791" cy="5085334"/>
          </a:xfrm>
          <a:prstGeom prst="rect">
            <a:avLst/>
          </a:prstGeom>
        </p:spPr>
        <p:txBody>
          <a:bodyPr anchor="t" rtlCol="false" tIns="0" lIns="0" bIns="0" rIns="0">
            <a:spAutoFit/>
          </a:bodyPr>
          <a:lstStyle/>
          <a:p>
            <a:pPr algn="just">
              <a:lnSpc>
                <a:spcPts val="3667"/>
              </a:lnSpc>
              <a:spcBef>
                <a:spcPct val="0"/>
              </a:spcBef>
            </a:pPr>
            <a:r>
              <a:rPr lang="en-US" sz="2799">
                <a:solidFill>
                  <a:srgbClr val="000000"/>
                </a:solidFill>
                <a:latin typeface="Akzidenz-Grotesk Light"/>
              </a:rPr>
              <a:t>E</a:t>
            </a:r>
            <a:r>
              <a:rPr lang="en-US" sz="2799">
                <a:solidFill>
                  <a:srgbClr val="000000"/>
                </a:solidFill>
                <a:latin typeface="Akzidenz-Grotesk Light"/>
              </a:rPr>
              <a:t>ste algoritmo bioinspirado aprovecha eficazmente la inteligencia colectiva observada en el comportamiento de forrajeo de las abejas melíferas para abordar problemas de optimización complejos y no lineales de manera robusta y eficiente.</a:t>
            </a:r>
          </a:p>
          <a:p>
            <a:pPr algn="just">
              <a:lnSpc>
                <a:spcPts val="3667"/>
              </a:lnSpc>
              <a:spcBef>
                <a:spcPct val="0"/>
              </a:spcBef>
            </a:pPr>
          </a:p>
          <a:p>
            <a:pPr algn="just">
              <a:lnSpc>
                <a:spcPts val="3667"/>
              </a:lnSpc>
              <a:spcBef>
                <a:spcPct val="0"/>
              </a:spcBef>
            </a:pPr>
            <a:r>
              <a:rPr lang="en-US" sz="2799">
                <a:solidFill>
                  <a:srgbClr val="000000"/>
                </a:solidFill>
                <a:latin typeface="Akzidenz-Grotesk Light"/>
              </a:rPr>
              <a:t>El algoritmo Bee Colony Optimization, o BCO, ha demostrado ser una herramienta poderosa en la resolución de diversos desafíos en campos como la ingeniería, la logística y la informática. Al emular la forma en que las abejas colaboran y se comunican entre sí para encontrar la mejor fuente de alimento, el BCO logra encontrar soluciones óptimas en un tiempo considerablemente más corto que otros métodos de optimización tradicionales. Su capacidad para adaptarse a entornos cambiantes y su eficiencia en la búsqueda de soluciones hacen de este algoritmo una opción atractiva y prometedora para resolver problemas complejos en diferentes áreas de estudio.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DEF"/>
        </a:solidFill>
      </p:bgPr>
    </p:bg>
    <p:spTree>
      <p:nvGrpSpPr>
        <p:cNvPr id="1" name=""/>
        <p:cNvGrpSpPr/>
        <p:nvPr/>
      </p:nvGrpSpPr>
      <p:grpSpPr>
        <a:xfrm>
          <a:off x="0" y="0"/>
          <a:ext cx="0" cy="0"/>
          <a:chOff x="0" y="0"/>
          <a:chExt cx="0" cy="0"/>
        </a:xfrm>
      </p:grpSpPr>
      <p:sp>
        <p:nvSpPr>
          <p:cNvPr name="TextBox 2" id="2"/>
          <p:cNvSpPr txBox="true"/>
          <p:nvPr/>
        </p:nvSpPr>
        <p:spPr>
          <a:xfrm rot="0">
            <a:off x="1028700" y="4140305"/>
            <a:ext cx="16230600" cy="4634865"/>
          </a:xfrm>
          <a:prstGeom prst="rect">
            <a:avLst/>
          </a:prstGeom>
        </p:spPr>
        <p:txBody>
          <a:bodyPr anchor="t" rtlCol="false" tIns="0" lIns="0" bIns="0" rIns="0">
            <a:spAutoFit/>
          </a:bodyPr>
          <a:lstStyle/>
          <a:p>
            <a:pPr algn="just">
              <a:lnSpc>
                <a:spcPts val="3629"/>
              </a:lnSpc>
            </a:pPr>
            <a:r>
              <a:rPr lang="en-US" sz="2999">
                <a:solidFill>
                  <a:srgbClr val="000000"/>
                </a:solidFill>
                <a:latin typeface="Akzidenz-Grotesk Light"/>
              </a:rPr>
              <a:t>El algoritmo de abejas (Bees Algorithm en inglés) fue propuesto originalmente por Pham et al. en un informe técnico de la Universidad de Gales, Newport en 2005. Estaba inspirado en el comportamiento inteligente que exhiben las abejas obreras de la especie Apis mellifera durante el proceso de forrajeo o búsqueda de alimento.</a:t>
            </a:r>
          </a:p>
          <a:p>
            <a:pPr algn="just">
              <a:lnSpc>
                <a:spcPts val="3629"/>
              </a:lnSpc>
            </a:pPr>
          </a:p>
          <a:p>
            <a:pPr algn="just">
              <a:lnSpc>
                <a:spcPts val="3629"/>
              </a:lnSpc>
            </a:pPr>
            <a:r>
              <a:rPr lang="en-US" sz="2999">
                <a:solidFill>
                  <a:srgbClr val="000000"/>
                </a:solidFill>
                <a:latin typeface="Akzidenz-Grotesk Light"/>
              </a:rPr>
              <a:t>Los investigadores observaron cómo una colonia de abejas es capaz de encontrar eficientemente las mejores fuentes de néctar en un área extensa mediante un proceso de exploración y explotación coordinado. Este comportamiento inteligente colectivo surgió como una estrategia evolutiva para optimizar la recolección de recursos limitados.</a:t>
            </a:r>
          </a:p>
          <a:p>
            <a:pPr algn="just" marL="0" indent="0" lvl="0">
              <a:lnSpc>
                <a:spcPts val="3629"/>
              </a:lnSpc>
              <a:spcBef>
                <a:spcPct val="0"/>
              </a:spcBef>
            </a:pPr>
          </a:p>
        </p:txBody>
      </p:sp>
      <p:sp>
        <p:nvSpPr>
          <p:cNvPr name="Freeform 3" id="3"/>
          <p:cNvSpPr/>
          <p:nvPr/>
        </p:nvSpPr>
        <p:spPr>
          <a:xfrm flipH="false" flipV="false" rot="0">
            <a:off x="14626277" y="444855"/>
            <a:ext cx="3198879" cy="3211942"/>
          </a:xfrm>
          <a:custGeom>
            <a:avLst/>
            <a:gdLst/>
            <a:ahLst/>
            <a:cxnLst/>
            <a:rect r="r" b="b" t="t" l="l"/>
            <a:pathLst>
              <a:path h="3211942" w="3198879">
                <a:moveTo>
                  <a:pt x="0" y="0"/>
                </a:moveTo>
                <a:lnTo>
                  <a:pt x="3198879" y="0"/>
                </a:lnTo>
                <a:lnTo>
                  <a:pt x="3198879" y="3211942"/>
                </a:lnTo>
                <a:lnTo>
                  <a:pt x="0" y="3211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5415"/>
            <a:ext cx="4136918" cy="1872884"/>
            <a:chOff x="0" y="0"/>
            <a:chExt cx="5515890" cy="2497178"/>
          </a:xfrm>
        </p:grpSpPr>
        <p:sp>
          <p:nvSpPr>
            <p:cNvPr name="Freeform 5" id="5"/>
            <p:cNvSpPr/>
            <p:nvPr/>
          </p:nvSpPr>
          <p:spPr>
            <a:xfrm flipH="false" flipV="false" rot="0">
              <a:off x="0" y="0"/>
              <a:ext cx="5515890" cy="2497178"/>
            </a:xfrm>
            <a:custGeom>
              <a:avLst/>
              <a:gdLst/>
              <a:ahLst/>
              <a:cxnLst/>
              <a:rect r="r" b="b" t="t" l="l"/>
              <a:pathLst>
                <a:path h="2497178" w="5515890">
                  <a:moveTo>
                    <a:pt x="0" y="0"/>
                  </a:moveTo>
                  <a:lnTo>
                    <a:pt x="5515890" y="0"/>
                  </a:lnTo>
                  <a:lnTo>
                    <a:pt x="5515890" y="2497178"/>
                  </a:lnTo>
                  <a:lnTo>
                    <a:pt x="0" y="2497178"/>
                  </a:lnTo>
                  <a:lnTo>
                    <a:pt x="0" y="0"/>
                  </a:lnTo>
                  <a:close/>
                </a:path>
              </a:pathLst>
            </a:custGeom>
            <a:blipFill>
              <a:blip r:embed="rId4">
                <a:extLst>
                  <a:ext uri="{96DAC541-7B7A-43D3-8B79-37D633B846F1}">
                    <asvg:svgBlip xmlns:asvg="http://schemas.microsoft.com/office/drawing/2016/SVG/main" r:embed="rId5"/>
                  </a:ext>
                </a:extLst>
              </a:blip>
              <a:stretch>
                <a:fillRect l="-176" t="0" r="-176" b="0"/>
              </a:stretch>
            </a:blipFill>
          </p:spPr>
        </p:sp>
        <p:sp>
          <p:nvSpPr>
            <p:cNvPr name="TextBox 6" id="6"/>
            <p:cNvSpPr txBox="true"/>
            <p:nvPr/>
          </p:nvSpPr>
          <p:spPr>
            <a:xfrm rot="0">
              <a:off x="0" y="890407"/>
              <a:ext cx="5515890" cy="802090"/>
            </a:xfrm>
            <a:prstGeom prst="rect">
              <a:avLst/>
            </a:prstGeom>
          </p:spPr>
          <p:txBody>
            <a:bodyPr anchor="t" rtlCol="false" tIns="0" lIns="0" bIns="0" rIns="0">
              <a:spAutoFit/>
            </a:bodyPr>
            <a:lstStyle/>
            <a:p>
              <a:pPr algn="ctr">
                <a:lnSpc>
                  <a:spcPts val="4312"/>
                </a:lnSpc>
              </a:pPr>
              <a:r>
                <a:rPr lang="en-US" sz="4400">
                  <a:solidFill>
                    <a:srgbClr val="000000"/>
                  </a:solidFill>
                  <a:latin typeface="Dreaming Outloud Script"/>
                </a:rPr>
                <a:t>Historia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D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876421">
            <a:off x="-533412" y="4195746"/>
            <a:ext cx="3321563" cy="2876324"/>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4" id="4"/>
          <p:cNvGrpSpPr>
            <a:grpSpLocks noChangeAspect="true"/>
          </p:cNvGrpSpPr>
          <p:nvPr/>
        </p:nvGrpSpPr>
        <p:grpSpPr>
          <a:xfrm rot="-1457494">
            <a:off x="1034488" y="7036817"/>
            <a:ext cx="4125341" cy="3572359"/>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9706" t="-1013" r="-30592" b="-20431"/>
              </a:stretch>
            </a:blipFill>
          </p:spPr>
        </p:sp>
      </p:grpSp>
      <p:grpSp>
        <p:nvGrpSpPr>
          <p:cNvPr name="Group 6" id="6"/>
          <p:cNvGrpSpPr>
            <a:grpSpLocks noChangeAspect="true"/>
          </p:cNvGrpSpPr>
          <p:nvPr/>
        </p:nvGrpSpPr>
        <p:grpSpPr>
          <a:xfrm rot="1061144">
            <a:off x="2695128" y="3892417"/>
            <a:ext cx="3205173" cy="277553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6213" t="-7031" r="-7366" b="-3435"/>
              </a:stretch>
            </a:blipFill>
          </p:spPr>
        </p:sp>
      </p:grpSp>
      <p:grpSp>
        <p:nvGrpSpPr>
          <p:cNvPr name="Group 8" id="8"/>
          <p:cNvGrpSpPr>
            <a:grpSpLocks noChangeAspect="true"/>
          </p:cNvGrpSpPr>
          <p:nvPr/>
        </p:nvGrpSpPr>
        <p:grpSpPr>
          <a:xfrm rot="792688">
            <a:off x="4795430" y="6311640"/>
            <a:ext cx="2901454" cy="2512528"/>
            <a:chOff x="0" y="0"/>
            <a:chExt cx="4282440" cy="3708400"/>
          </a:xfrm>
        </p:grpSpPr>
        <p:sp>
          <p:nvSpPr>
            <p:cNvPr name="Freeform 9" id="9"/>
            <p:cNvSpPr/>
            <p:nvPr/>
          </p:nvSpPr>
          <p:spPr>
            <a:xfrm flipH="false" flipV="false" rot="-3568614">
              <a:off x="219" y="-9771"/>
              <a:ext cx="4282001" cy="3727943"/>
            </a:xfrm>
            <a:custGeom>
              <a:avLst/>
              <a:gdLst/>
              <a:ahLst/>
              <a:cxnLst/>
              <a:rect r="r" b="b" t="t" l="l"/>
              <a:pathLst>
                <a:path h="3727943" w="4282001">
                  <a:moveTo>
                    <a:pt x="4282002" y="1844499"/>
                  </a:moveTo>
                  <a:lnTo>
                    <a:pt x="3194507" y="0"/>
                  </a:lnTo>
                  <a:lnTo>
                    <a:pt x="1053506" y="19472"/>
                  </a:lnTo>
                  <a:lnTo>
                    <a:pt x="0" y="1883443"/>
                  </a:lnTo>
                  <a:lnTo>
                    <a:pt x="1087495" y="3727942"/>
                  </a:lnTo>
                  <a:lnTo>
                    <a:pt x="3228496" y="3708470"/>
                  </a:lnTo>
                  <a:close/>
                </a:path>
              </a:pathLst>
            </a:custGeom>
            <a:blipFill>
              <a:blip r:embed="rId5"/>
              <a:stretch>
                <a:fillRect l="-20069" t="0" r="-20069" b="0"/>
              </a:stretch>
            </a:blipFill>
          </p:spPr>
        </p:sp>
      </p:grpSp>
      <p:grpSp>
        <p:nvGrpSpPr>
          <p:cNvPr name="Group 10" id="10"/>
          <p:cNvGrpSpPr>
            <a:grpSpLocks noChangeAspect="true"/>
          </p:cNvGrpSpPr>
          <p:nvPr/>
        </p:nvGrpSpPr>
        <p:grpSpPr>
          <a:xfrm rot="792688">
            <a:off x="5815341" y="3139824"/>
            <a:ext cx="3622608" cy="3137015"/>
            <a:chOff x="0" y="0"/>
            <a:chExt cx="4282440" cy="3708400"/>
          </a:xfrm>
        </p:grpSpPr>
        <p:sp>
          <p:nvSpPr>
            <p:cNvPr name="Freeform 11" id="11"/>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46526" t="-2380" r="-9466" b="-17637"/>
              </a:stretch>
            </a:blipFill>
          </p:spPr>
        </p:sp>
      </p:grpSp>
      <p:grpSp>
        <p:nvGrpSpPr>
          <p:cNvPr name="Group 12" id="12"/>
          <p:cNvGrpSpPr/>
          <p:nvPr/>
        </p:nvGrpSpPr>
        <p:grpSpPr>
          <a:xfrm rot="0">
            <a:off x="1028700" y="615031"/>
            <a:ext cx="5465066" cy="2403873"/>
            <a:chOff x="0" y="0"/>
            <a:chExt cx="7286755" cy="3205164"/>
          </a:xfrm>
        </p:grpSpPr>
        <p:sp>
          <p:nvSpPr>
            <p:cNvPr name="Freeform 13" id="13"/>
            <p:cNvSpPr/>
            <p:nvPr/>
          </p:nvSpPr>
          <p:spPr>
            <a:xfrm flipH="false" flipV="false" rot="0">
              <a:off x="0" y="0"/>
              <a:ext cx="7286755" cy="3205164"/>
            </a:xfrm>
            <a:custGeom>
              <a:avLst/>
              <a:gdLst/>
              <a:ahLst/>
              <a:cxnLst/>
              <a:rect r="r" b="b" t="t" l="l"/>
              <a:pathLst>
                <a:path h="3205164" w="7286755">
                  <a:moveTo>
                    <a:pt x="0" y="0"/>
                  </a:moveTo>
                  <a:lnTo>
                    <a:pt x="7286755" y="0"/>
                  </a:lnTo>
                  <a:lnTo>
                    <a:pt x="7286755" y="3205164"/>
                  </a:lnTo>
                  <a:lnTo>
                    <a:pt x="0" y="3205164"/>
                  </a:lnTo>
                  <a:lnTo>
                    <a:pt x="0" y="0"/>
                  </a:lnTo>
                  <a:close/>
                </a:path>
              </a:pathLst>
            </a:custGeom>
            <a:blipFill>
              <a:blip r:embed="rId7">
                <a:extLst>
                  <a:ext uri="{96DAC541-7B7A-43D3-8B79-37D633B846F1}">
                    <asvg:svgBlip xmlns:asvg="http://schemas.microsoft.com/office/drawing/2016/SVG/main" r:embed="rId8"/>
                  </a:ext>
                </a:extLst>
              </a:blip>
              <a:stretch>
                <a:fillRect l="0" t="-1281" r="0" b="-1281"/>
              </a:stretch>
            </a:blipFill>
          </p:spPr>
        </p:sp>
        <p:sp>
          <p:nvSpPr>
            <p:cNvPr name="TextBox 14" id="14"/>
            <p:cNvSpPr txBox="true"/>
            <p:nvPr/>
          </p:nvSpPr>
          <p:spPr>
            <a:xfrm rot="0">
              <a:off x="0" y="899932"/>
              <a:ext cx="7286755" cy="1500551"/>
            </a:xfrm>
            <a:prstGeom prst="rect">
              <a:avLst/>
            </a:prstGeom>
          </p:spPr>
          <p:txBody>
            <a:bodyPr anchor="t" rtlCol="false" tIns="0" lIns="0" bIns="0" rIns="0">
              <a:spAutoFit/>
            </a:bodyPr>
            <a:lstStyle/>
            <a:p>
              <a:pPr algn="ctr">
                <a:lnSpc>
                  <a:spcPts val="4269"/>
                </a:lnSpc>
              </a:pPr>
              <a:r>
                <a:rPr lang="en-US" sz="4356">
                  <a:solidFill>
                    <a:srgbClr val="000000"/>
                  </a:solidFill>
                  <a:latin typeface="Dreaming Outloud Script"/>
                </a:rPr>
                <a:t>Tipos De Abejas</a:t>
              </a:r>
            </a:p>
            <a:p>
              <a:pPr algn="ctr">
                <a:lnSpc>
                  <a:spcPts val="4269"/>
                </a:lnSpc>
              </a:pPr>
              <a:r>
                <a:rPr lang="en-US" sz="4356">
                  <a:solidFill>
                    <a:srgbClr val="000000"/>
                  </a:solidFill>
                  <a:latin typeface="Dreaming Outloud Script"/>
                </a:rPr>
                <a:t>Presentadas </a:t>
              </a:r>
            </a:p>
          </p:txBody>
        </p:sp>
      </p:grpSp>
      <p:grpSp>
        <p:nvGrpSpPr>
          <p:cNvPr name="Group 15" id="15"/>
          <p:cNvGrpSpPr/>
          <p:nvPr/>
        </p:nvGrpSpPr>
        <p:grpSpPr>
          <a:xfrm rot="0">
            <a:off x="9988210" y="1464788"/>
            <a:ext cx="7271090" cy="7357424"/>
            <a:chOff x="0" y="0"/>
            <a:chExt cx="9694787" cy="9809899"/>
          </a:xfrm>
        </p:grpSpPr>
        <p:sp>
          <p:nvSpPr>
            <p:cNvPr name="TextBox 16" id="16"/>
            <p:cNvSpPr txBox="true"/>
            <p:nvPr/>
          </p:nvSpPr>
          <p:spPr>
            <a:xfrm rot="0">
              <a:off x="0" y="-76200"/>
              <a:ext cx="9694787" cy="551688"/>
            </a:xfrm>
            <a:prstGeom prst="rect">
              <a:avLst/>
            </a:prstGeom>
          </p:spPr>
          <p:txBody>
            <a:bodyPr anchor="t" rtlCol="false" tIns="0" lIns="0" bIns="0" rIns="0">
              <a:spAutoFit/>
            </a:bodyPr>
            <a:lstStyle/>
            <a:p>
              <a:pPr algn="l" marL="0" indent="0" lvl="0">
                <a:lnSpc>
                  <a:spcPts val="3072"/>
                </a:lnSpc>
                <a:spcBef>
                  <a:spcPct val="0"/>
                </a:spcBef>
              </a:pPr>
              <a:r>
                <a:rPr lang="en-US" sz="2400">
                  <a:solidFill>
                    <a:srgbClr val="000000"/>
                  </a:solidFill>
                  <a:latin typeface="Akzidenz-Grotesk"/>
                </a:rPr>
                <a:t>ABEJAS EMPLEADAS (EMPLOYED BEES): </a:t>
              </a:r>
            </a:p>
          </p:txBody>
        </p:sp>
        <p:sp>
          <p:nvSpPr>
            <p:cNvPr name="TextBox 17" id="17"/>
            <p:cNvSpPr txBox="true"/>
            <p:nvPr/>
          </p:nvSpPr>
          <p:spPr>
            <a:xfrm rot="0">
              <a:off x="0" y="673869"/>
              <a:ext cx="9694787" cy="1993011"/>
            </a:xfrm>
            <a:prstGeom prst="rect">
              <a:avLst/>
            </a:prstGeom>
          </p:spPr>
          <p:txBody>
            <a:bodyPr anchor="t" rtlCol="false" tIns="0" lIns="0" bIns="0" rIns="0">
              <a:spAutoFit/>
            </a:bodyPr>
            <a:lstStyle/>
            <a:p>
              <a:pPr algn="just">
                <a:lnSpc>
                  <a:spcPts val="2904"/>
                </a:lnSpc>
              </a:pPr>
              <a:r>
                <a:rPr lang="en-US" sz="2400">
                  <a:solidFill>
                    <a:srgbClr val="000000"/>
                  </a:solidFill>
                  <a:latin typeface="Akzidenz-Grotesk Light"/>
                </a:rPr>
                <a:t>Estas abejas están asociadas a una fuente de alimento específica y son responsables de explotarla. Realizan búsquedas locales en el vecindario de la fuente de alimento actual utilizando una función de búsqueda local.</a:t>
              </a:r>
            </a:p>
          </p:txBody>
        </p:sp>
        <p:sp>
          <p:nvSpPr>
            <p:cNvPr name="TextBox 18" id="18"/>
            <p:cNvSpPr txBox="true"/>
            <p:nvPr/>
          </p:nvSpPr>
          <p:spPr>
            <a:xfrm rot="0">
              <a:off x="0" y="2990627"/>
              <a:ext cx="9694787" cy="551688"/>
            </a:xfrm>
            <a:prstGeom prst="rect">
              <a:avLst/>
            </a:prstGeom>
          </p:spPr>
          <p:txBody>
            <a:bodyPr anchor="t" rtlCol="false" tIns="0" lIns="0" bIns="0" rIns="0">
              <a:spAutoFit/>
            </a:bodyPr>
            <a:lstStyle/>
            <a:p>
              <a:pPr algn="l" marL="0" indent="0" lvl="0">
                <a:lnSpc>
                  <a:spcPts val="3072"/>
                </a:lnSpc>
                <a:spcBef>
                  <a:spcPct val="0"/>
                </a:spcBef>
              </a:pPr>
              <a:r>
                <a:rPr lang="en-US" sz="2400">
                  <a:solidFill>
                    <a:srgbClr val="000000"/>
                  </a:solidFill>
                  <a:latin typeface="Akzidenz-Grotesk"/>
                </a:rPr>
                <a:t>ABEJAS OBSERVADORAS (ONLOOKER BEES):</a:t>
              </a:r>
            </a:p>
          </p:txBody>
        </p:sp>
        <p:sp>
          <p:nvSpPr>
            <p:cNvPr name="TextBox 19" id="19"/>
            <p:cNvSpPr txBox="true"/>
            <p:nvPr/>
          </p:nvSpPr>
          <p:spPr>
            <a:xfrm rot="0">
              <a:off x="0" y="3740696"/>
              <a:ext cx="9694787" cy="2958211"/>
            </a:xfrm>
            <a:prstGeom prst="rect">
              <a:avLst/>
            </a:prstGeom>
          </p:spPr>
          <p:txBody>
            <a:bodyPr anchor="t" rtlCol="false" tIns="0" lIns="0" bIns="0" rIns="0">
              <a:spAutoFit/>
            </a:bodyPr>
            <a:lstStyle/>
            <a:p>
              <a:pPr algn="just">
                <a:lnSpc>
                  <a:spcPts val="2904"/>
                </a:lnSpc>
              </a:pPr>
              <a:r>
                <a:rPr lang="en-US" sz="2400">
                  <a:solidFill>
                    <a:srgbClr val="000000"/>
                  </a:solidFill>
                  <a:latin typeface="Akzidenz-Grotesk Light"/>
                </a:rPr>
                <a:t>Estas abejas esperan en la colmena y observan la danza de reclutamiento realizada por las abejas empleadas. La danza les indica la calidad de las fuentes de alimento encontradas. Las observadoras eligen entonces una fuente de alimento para explotarla en función de la información proporcionada por las empleadas.</a:t>
              </a:r>
            </a:p>
          </p:txBody>
        </p:sp>
        <p:sp>
          <p:nvSpPr>
            <p:cNvPr name="TextBox 20" id="20"/>
            <p:cNvSpPr txBox="true"/>
            <p:nvPr/>
          </p:nvSpPr>
          <p:spPr>
            <a:xfrm rot="0">
              <a:off x="0" y="7066819"/>
              <a:ext cx="9694787" cy="551688"/>
            </a:xfrm>
            <a:prstGeom prst="rect">
              <a:avLst/>
            </a:prstGeom>
          </p:spPr>
          <p:txBody>
            <a:bodyPr anchor="t" rtlCol="false" tIns="0" lIns="0" bIns="0" rIns="0">
              <a:spAutoFit/>
            </a:bodyPr>
            <a:lstStyle/>
            <a:p>
              <a:pPr algn="l" marL="0" indent="0" lvl="0">
                <a:lnSpc>
                  <a:spcPts val="3072"/>
                </a:lnSpc>
                <a:spcBef>
                  <a:spcPct val="0"/>
                </a:spcBef>
              </a:pPr>
              <a:r>
                <a:rPr lang="en-US" sz="2400">
                  <a:solidFill>
                    <a:srgbClr val="000000"/>
                  </a:solidFill>
                  <a:latin typeface="Akzidenz-Grotesk"/>
                </a:rPr>
                <a:t>ABEJAS EXPLORADORAS (SCOUT BEES): </a:t>
              </a:r>
            </a:p>
          </p:txBody>
        </p:sp>
        <p:sp>
          <p:nvSpPr>
            <p:cNvPr name="TextBox 21" id="21"/>
            <p:cNvSpPr txBox="true"/>
            <p:nvPr/>
          </p:nvSpPr>
          <p:spPr>
            <a:xfrm rot="0">
              <a:off x="0" y="7816888"/>
              <a:ext cx="9694787" cy="1993011"/>
            </a:xfrm>
            <a:prstGeom prst="rect">
              <a:avLst/>
            </a:prstGeom>
          </p:spPr>
          <p:txBody>
            <a:bodyPr anchor="t" rtlCol="false" tIns="0" lIns="0" bIns="0" rIns="0">
              <a:spAutoFit/>
            </a:bodyPr>
            <a:lstStyle/>
            <a:p>
              <a:pPr algn="just">
                <a:lnSpc>
                  <a:spcPts val="2904"/>
                </a:lnSpc>
              </a:pPr>
              <a:r>
                <a:rPr lang="en-US" sz="2400">
                  <a:solidFill>
                    <a:srgbClr val="000000"/>
                  </a:solidFill>
                  <a:latin typeface="Akzidenz-Grotesk Light"/>
                </a:rPr>
                <a:t>Estas abejas están asociadas a una fuente de alimento específica y son responsables de explotarla. Realizan búsquedas locales en el vecindario de la fuente de alimento actual utilizando una función de búsqueda local.</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DEF"/>
        </a:solidFill>
      </p:bgPr>
    </p:bg>
    <p:spTree>
      <p:nvGrpSpPr>
        <p:cNvPr id="1" name=""/>
        <p:cNvGrpSpPr/>
        <p:nvPr/>
      </p:nvGrpSpPr>
      <p:grpSpPr>
        <a:xfrm>
          <a:off x="0" y="0"/>
          <a:ext cx="0" cy="0"/>
          <a:chOff x="0" y="0"/>
          <a:chExt cx="0" cy="0"/>
        </a:xfrm>
      </p:grpSpPr>
      <p:grpSp>
        <p:nvGrpSpPr>
          <p:cNvPr name="Group 2" id="2"/>
          <p:cNvGrpSpPr/>
          <p:nvPr/>
        </p:nvGrpSpPr>
        <p:grpSpPr>
          <a:xfrm rot="0">
            <a:off x="12181832" y="1028700"/>
            <a:ext cx="2664269" cy="3100240"/>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22912"/>
            </a:solidFill>
          </p:spPr>
        </p:sp>
        <p:sp>
          <p:nvSpPr>
            <p:cNvPr name="TextBox 4" id="4"/>
            <p:cNvSpPr txBox="true"/>
            <p:nvPr/>
          </p:nvSpPr>
          <p:spPr>
            <a:xfrm>
              <a:off x="0" y="73025"/>
              <a:ext cx="698500" cy="600075"/>
            </a:xfrm>
            <a:prstGeom prst="rect">
              <a:avLst/>
            </a:prstGeom>
          </p:spPr>
          <p:txBody>
            <a:bodyPr anchor="ctr" rtlCol="false" tIns="50800" lIns="50800" bIns="50800" rIns="50800"/>
            <a:lstStyle/>
            <a:p>
              <a:pPr algn="ctr">
                <a:lnSpc>
                  <a:spcPts val="2881"/>
                </a:lnSpc>
              </a:pPr>
              <a:r>
                <a:rPr lang="en-US" sz="2199">
                  <a:solidFill>
                    <a:srgbClr val="EAD6B8"/>
                  </a:solidFill>
                  <a:latin typeface="Akzidenz-Grotesk Bold"/>
                </a:rPr>
                <a:t>Capacidad para escapar de óptimos locales</a:t>
              </a:r>
            </a:p>
          </p:txBody>
        </p:sp>
      </p:grpSp>
      <p:grpSp>
        <p:nvGrpSpPr>
          <p:cNvPr name="Group 5" id="5"/>
          <p:cNvGrpSpPr/>
          <p:nvPr/>
        </p:nvGrpSpPr>
        <p:grpSpPr>
          <a:xfrm rot="0">
            <a:off x="13074739" y="6303410"/>
            <a:ext cx="2664269" cy="3137775"/>
            <a:chOff x="0" y="0"/>
            <a:chExt cx="698500" cy="822641"/>
          </a:xfrm>
        </p:grpSpPr>
        <p:sp>
          <p:nvSpPr>
            <p:cNvPr name="Freeform 6" id="6"/>
            <p:cNvSpPr/>
            <p:nvPr/>
          </p:nvSpPr>
          <p:spPr>
            <a:xfrm flipH="false" flipV="false" rot="0">
              <a:off x="0" y="0"/>
              <a:ext cx="698500" cy="822641"/>
            </a:xfrm>
            <a:custGeom>
              <a:avLst/>
              <a:gdLst/>
              <a:ahLst/>
              <a:cxnLst/>
              <a:rect r="r" b="b" t="t" l="l"/>
              <a:pathLst>
                <a:path h="822641" w="698500">
                  <a:moveTo>
                    <a:pt x="349250" y="0"/>
                  </a:moveTo>
                  <a:lnTo>
                    <a:pt x="698500" y="203200"/>
                  </a:lnTo>
                  <a:lnTo>
                    <a:pt x="698500" y="619441"/>
                  </a:lnTo>
                  <a:lnTo>
                    <a:pt x="349250" y="822641"/>
                  </a:lnTo>
                  <a:lnTo>
                    <a:pt x="0" y="619441"/>
                  </a:lnTo>
                  <a:lnTo>
                    <a:pt x="0" y="203200"/>
                  </a:lnTo>
                  <a:lnTo>
                    <a:pt x="349250" y="0"/>
                  </a:lnTo>
                  <a:close/>
                </a:path>
              </a:pathLst>
            </a:custGeom>
            <a:solidFill>
              <a:srgbClr val="FFC62A"/>
            </a:solidFill>
          </p:spPr>
        </p:sp>
        <p:sp>
          <p:nvSpPr>
            <p:cNvPr name="TextBox 7" id="7"/>
            <p:cNvSpPr txBox="true"/>
            <p:nvPr/>
          </p:nvSpPr>
          <p:spPr>
            <a:xfrm>
              <a:off x="0" y="73025"/>
              <a:ext cx="698500" cy="609916"/>
            </a:xfrm>
            <a:prstGeom prst="rect">
              <a:avLst/>
            </a:prstGeom>
          </p:spPr>
          <p:txBody>
            <a:bodyPr anchor="ctr" rtlCol="false" tIns="50800" lIns="50800" bIns="50800" rIns="50800"/>
            <a:lstStyle/>
            <a:p>
              <a:pPr algn="ctr">
                <a:lnSpc>
                  <a:spcPts val="2881"/>
                </a:lnSpc>
              </a:pPr>
              <a:r>
                <a:rPr lang="en-US" sz="2199">
                  <a:solidFill>
                    <a:srgbClr val="000000"/>
                  </a:solidFill>
                  <a:latin typeface="Akzidenz-Grotesk Bold"/>
                </a:rPr>
                <a:t>Paralelismo y naturaleza distribuida</a:t>
              </a:r>
            </a:p>
          </p:txBody>
        </p:sp>
      </p:grpSp>
      <p:grpSp>
        <p:nvGrpSpPr>
          <p:cNvPr name="Group 8" id="8"/>
          <p:cNvGrpSpPr/>
          <p:nvPr/>
        </p:nvGrpSpPr>
        <p:grpSpPr>
          <a:xfrm rot="0">
            <a:off x="6479731" y="6408344"/>
            <a:ext cx="2664269" cy="3100240"/>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722912"/>
            </a:solidFill>
          </p:spPr>
        </p:sp>
        <p:sp>
          <p:nvSpPr>
            <p:cNvPr name="TextBox 10" id="10"/>
            <p:cNvSpPr txBox="true"/>
            <p:nvPr/>
          </p:nvSpPr>
          <p:spPr>
            <a:xfrm>
              <a:off x="0" y="73025"/>
              <a:ext cx="698500" cy="600075"/>
            </a:xfrm>
            <a:prstGeom prst="rect">
              <a:avLst/>
            </a:prstGeom>
          </p:spPr>
          <p:txBody>
            <a:bodyPr anchor="ctr" rtlCol="false" tIns="50800" lIns="50800" bIns="50800" rIns="50800"/>
            <a:lstStyle/>
            <a:p>
              <a:pPr algn="ctr">
                <a:lnSpc>
                  <a:spcPts val="2881"/>
                </a:lnSpc>
              </a:pPr>
              <a:r>
                <a:rPr lang="en-US" sz="2199">
                  <a:solidFill>
                    <a:srgbClr val="EAD6B8"/>
                  </a:solidFill>
                  <a:latin typeface="Akzidenz-Grotesk Bold"/>
                </a:rPr>
                <a:t>Facilidad de implementación</a:t>
              </a:r>
            </a:p>
          </p:txBody>
        </p:sp>
      </p:grpSp>
      <p:grpSp>
        <p:nvGrpSpPr>
          <p:cNvPr name="Group 11" id="11"/>
          <p:cNvGrpSpPr/>
          <p:nvPr/>
        </p:nvGrpSpPr>
        <p:grpSpPr>
          <a:xfrm rot="0">
            <a:off x="9137352" y="3574612"/>
            <a:ext cx="2664269" cy="3137775"/>
            <a:chOff x="0" y="0"/>
            <a:chExt cx="698500" cy="822641"/>
          </a:xfrm>
        </p:grpSpPr>
        <p:sp>
          <p:nvSpPr>
            <p:cNvPr name="Freeform 12" id="12"/>
            <p:cNvSpPr/>
            <p:nvPr/>
          </p:nvSpPr>
          <p:spPr>
            <a:xfrm flipH="false" flipV="false" rot="0">
              <a:off x="0" y="0"/>
              <a:ext cx="698500" cy="822641"/>
            </a:xfrm>
            <a:custGeom>
              <a:avLst/>
              <a:gdLst/>
              <a:ahLst/>
              <a:cxnLst/>
              <a:rect r="r" b="b" t="t" l="l"/>
              <a:pathLst>
                <a:path h="822641" w="698500">
                  <a:moveTo>
                    <a:pt x="349250" y="0"/>
                  </a:moveTo>
                  <a:lnTo>
                    <a:pt x="698500" y="203200"/>
                  </a:lnTo>
                  <a:lnTo>
                    <a:pt x="698500" y="619441"/>
                  </a:lnTo>
                  <a:lnTo>
                    <a:pt x="349250" y="822641"/>
                  </a:lnTo>
                  <a:lnTo>
                    <a:pt x="0" y="619441"/>
                  </a:lnTo>
                  <a:lnTo>
                    <a:pt x="0" y="203200"/>
                  </a:lnTo>
                  <a:lnTo>
                    <a:pt x="349250" y="0"/>
                  </a:lnTo>
                  <a:close/>
                </a:path>
              </a:pathLst>
            </a:custGeom>
            <a:solidFill>
              <a:srgbClr val="EAD6B8"/>
            </a:solidFill>
          </p:spPr>
        </p:sp>
        <p:sp>
          <p:nvSpPr>
            <p:cNvPr name="TextBox 13" id="13"/>
            <p:cNvSpPr txBox="true"/>
            <p:nvPr/>
          </p:nvSpPr>
          <p:spPr>
            <a:xfrm>
              <a:off x="0" y="63500"/>
              <a:ext cx="698500" cy="619441"/>
            </a:xfrm>
            <a:prstGeom prst="rect">
              <a:avLst/>
            </a:prstGeom>
          </p:spPr>
          <p:txBody>
            <a:bodyPr anchor="ctr" rtlCol="false" tIns="50800" lIns="50800" bIns="50800" rIns="50800"/>
            <a:lstStyle/>
            <a:p>
              <a:pPr algn="ctr">
                <a:lnSpc>
                  <a:spcPts val="3274"/>
                </a:lnSpc>
              </a:pPr>
              <a:r>
                <a:rPr lang="en-US" sz="2499">
                  <a:solidFill>
                    <a:srgbClr val="722912"/>
                  </a:solidFill>
                  <a:latin typeface="Akzidenz-Grotesk Bold"/>
                </a:rPr>
                <a:t>Versatilidad</a:t>
              </a:r>
            </a:p>
          </p:txBody>
        </p:sp>
      </p:grpSp>
      <p:grpSp>
        <p:nvGrpSpPr>
          <p:cNvPr name="Group 14" id="14"/>
          <p:cNvGrpSpPr/>
          <p:nvPr/>
        </p:nvGrpSpPr>
        <p:grpSpPr>
          <a:xfrm rot="0">
            <a:off x="3017304" y="3574612"/>
            <a:ext cx="2664269" cy="3137775"/>
            <a:chOff x="0" y="0"/>
            <a:chExt cx="698500" cy="822641"/>
          </a:xfrm>
        </p:grpSpPr>
        <p:sp>
          <p:nvSpPr>
            <p:cNvPr name="Freeform 15" id="15"/>
            <p:cNvSpPr/>
            <p:nvPr/>
          </p:nvSpPr>
          <p:spPr>
            <a:xfrm flipH="false" flipV="false" rot="0">
              <a:off x="0" y="0"/>
              <a:ext cx="698500" cy="822641"/>
            </a:xfrm>
            <a:custGeom>
              <a:avLst/>
              <a:gdLst/>
              <a:ahLst/>
              <a:cxnLst/>
              <a:rect r="r" b="b" t="t" l="l"/>
              <a:pathLst>
                <a:path h="822641" w="698500">
                  <a:moveTo>
                    <a:pt x="349250" y="0"/>
                  </a:moveTo>
                  <a:lnTo>
                    <a:pt x="698500" y="203200"/>
                  </a:lnTo>
                  <a:lnTo>
                    <a:pt x="698500" y="619441"/>
                  </a:lnTo>
                  <a:lnTo>
                    <a:pt x="349250" y="822641"/>
                  </a:lnTo>
                  <a:lnTo>
                    <a:pt x="0" y="619441"/>
                  </a:lnTo>
                  <a:lnTo>
                    <a:pt x="0" y="203200"/>
                  </a:lnTo>
                  <a:lnTo>
                    <a:pt x="349250" y="0"/>
                  </a:lnTo>
                  <a:close/>
                </a:path>
              </a:pathLst>
            </a:custGeom>
            <a:solidFill>
              <a:srgbClr val="FFC62A"/>
            </a:solidFill>
          </p:spPr>
        </p:sp>
        <p:sp>
          <p:nvSpPr>
            <p:cNvPr name="TextBox 16" id="16"/>
            <p:cNvSpPr txBox="true"/>
            <p:nvPr/>
          </p:nvSpPr>
          <p:spPr>
            <a:xfrm>
              <a:off x="0" y="73025"/>
              <a:ext cx="698500" cy="609916"/>
            </a:xfrm>
            <a:prstGeom prst="rect">
              <a:avLst/>
            </a:prstGeom>
          </p:spPr>
          <p:txBody>
            <a:bodyPr anchor="ctr" rtlCol="false" tIns="50800" lIns="50800" bIns="50800" rIns="50800"/>
            <a:lstStyle/>
            <a:p>
              <a:pPr algn="ctr">
                <a:lnSpc>
                  <a:spcPts val="2881"/>
                </a:lnSpc>
              </a:pPr>
              <a:r>
                <a:rPr lang="en-US" sz="2199">
                  <a:solidFill>
                    <a:srgbClr val="000000"/>
                  </a:solidFill>
                  <a:latin typeface="Akzidenz-Grotesk Bold"/>
                </a:rPr>
                <a:t>Equilibrio entre exploración y explotación</a:t>
              </a:r>
            </a:p>
          </p:txBody>
        </p:sp>
      </p:grpSp>
      <p:grpSp>
        <p:nvGrpSpPr>
          <p:cNvPr name="Group 17" id="17"/>
          <p:cNvGrpSpPr/>
          <p:nvPr/>
        </p:nvGrpSpPr>
        <p:grpSpPr>
          <a:xfrm rot="0">
            <a:off x="445401" y="404350"/>
            <a:ext cx="4136918" cy="1866314"/>
            <a:chOff x="0" y="0"/>
            <a:chExt cx="5515890" cy="2488419"/>
          </a:xfrm>
        </p:grpSpPr>
        <p:sp>
          <p:nvSpPr>
            <p:cNvPr name="Freeform 18" id="18"/>
            <p:cNvSpPr/>
            <p:nvPr/>
          </p:nvSpPr>
          <p:spPr>
            <a:xfrm flipH="false" flipV="false" rot="0">
              <a:off x="0" y="0"/>
              <a:ext cx="5515890" cy="2488419"/>
            </a:xfrm>
            <a:custGeom>
              <a:avLst/>
              <a:gdLst/>
              <a:ahLst/>
              <a:cxnLst/>
              <a:rect r="r" b="b" t="t" l="l"/>
              <a:pathLst>
                <a:path h="2488419" w="5515890">
                  <a:moveTo>
                    <a:pt x="0" y="0"/>
                  </a:moveTo>
                  <a:lnTo>
                    <a:pt x="5515890" y="0"/>
                  </a:lnTo>
                  <a:lnTo>
                    <a:pt x="5515890" y="2488419"/>
                  </a:lnTo>
                  <a:lnTo>
                    <a:pt x="0" y="2488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0" y="899932"/>
              <a:ext cx="5515890" cy="783805"/>
            </a:xfrm>
            <a:prstGeom prst="rect">
              <a:avLst/>
            </a:prstGeom>
          </p:spPr>
          <p:txBody>
            <a:bodyPr anchor="t" rtlCol="false" tIns="0" lIns="0" bIns="0" rIns="0">
              <a:spAutoFit/>
            </a:bodyPr>
            <a:lstStyle/>
            <a:p>
              <a:pPr algn="ctr">
                <a:lnSpc>
                  <a:spcPts val="4269"/>
                </a:lnSpc>
              </a:pPr>
              <a:r>
                <a:rPr lang="en-US" sz="4356">
                  <a:solidFill>
                    <a:srgbClr val="000000"/>
                  </a:solidFill>
                  <a:latin typeface="Dreaming Outloud Script"/>
                </a:rPr>
                <a:t>Beneficios</a:t>
              </a:r>
            </a:p>
          </p:txBody>
        </p:sp>
      </p:grpSp>
      <p:sp>
        <p:nvSpPr>
          <p:cNvPr name="Freeform 20" id="20"/>
          <p:cNvSpPr/>
          <p:nvPr/>
        </p:nvSpPr>
        <p:spPr>
          <a:xfrm flipH="false" flipV="false" rot="0">
            <a:off x="16256026" y="0"/>
            <a:ext cx="2006548" cy="1897100"/>
          </a:xfrm>
          <a:custGeom>
            <a:avLst/>
            <a:gdLst/>
            <a:ahLst/>
            <a:cxnLst/>
            <a:rect r="r" b="b" t="t" l="l"/>
            <a:pathLst>
              <a:path h="1897100" w="2006548">
                <a:moveTo>
                  <a:pt x="0" y="0"/>
                </a:moveTo>
                <a:lnTo>
                  <a:pt x="2006548" y="0"/>
                </a:lnTo>
                <a:lnTo>
                  <a:pt x="2006548" y="1897100"/>
                </a:lnTo>
                <a:lnTo>
                  <a:pt x="0" y="1897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a:grpSpLocks noChangeAspect="true"/>
          </p:cNvGrpSpPr>
          <p:nvPr/>
        </p:nvGrpSpPr>
        <p:grpSpPr>
          <a:xfrm rot="5400000">
            <a:off x="813881" y="6518229"/>
            <a:ext cx="3205173" cy="2775536"/>
            <a:chOff x="0" y="0"/>
            <a:chExt cx="4282440" cy="3708400"/>
          </a:xfrm>
        </p:grpSpPr>
        <p:sp>
          <p:nvSpPr>
            <p:cNvPr name="Freeform 22" id="2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36213" t="-7031" r="-7366" b="-3435"/>
              </a:stretch>
            </a:blipFill>
          </p:spPr>
        </p:sp>
      </p:grpSp>
      <p:grpSp>
        <p:nvGrpSpPr>
          <p:cNvPr name="Group 23" id="23"/>
          <p:cNvGrpSpPr>
            <a:grpSpLocks noChangeAspect="true"/>
          </p:cNvGrpSpPr>
          <p:nvPr/>
        </p:nvGrpSpPr>
        <p:grpSpPr>
          <a:xfrm rot="5400000">
            <a:off x="6050150" y="915007"/>
            <a:ext cx="2901454" cy="2512528"/>
            <a:chOff x="0" y="0"/>
            <a:chExt cx="4282440" cy="3708400"/>
          </a:xfrm>
        </p:grpSpPr>
        <p:sp>
          <p:nvSpPr>
            <p:cNvPr name="Freeform 24" id="24"/>
            <p:cNvSpPr/>
            <p:nvPr/>
          </p:nvSpPr>
          <p:spPr>
            <a:xfrm flipH="false" flipV="false" rot="-7662024">
              <a:off x="19428" y="-126791"/>
              <a:ext cx="4243583" cy="3961982"/>
            </a:xfrm>
            <a:custGeom>
              <a:avLst/>
              <a:gdLst/>
              <a:ahLst/>
              <a:cxnLst/>
              <a:rect r="r" b="b" t="t" l="l"/>
              <a:pathLst>
                <a:path h="3961982" w="4243583">
                  <a:moveTo>
                    <a:pt x="2934158" y="3961982"/>
                  </a:moveTo>
                  <a:lnTo>
                    <a:pt x="4243584" y="2267808"/>
                  </a:lnTo>
                  <a:lnTo>
                    <a:pt x="3431218" y="286817"/>
                  </a:lnTo>
                  <a:lnTo>
                    <a:pt x="1309426" y="0"/>
                  </a:lnTo>
                  <a:lnTo>
                    <a:pt x="0" y="1694174"/>
                  </a:lnTo>
                  <a:lnTo>
                    <a:pt x="812366" y="3675165"/>
                  </a:lnTo>
                  <a:close/>
                </a:path>
              </a:pathLst>
            </a:custGeom>
            <a:blipFill>
              <a:blip r:embed="rId7"/>
              <a:stretch>
                <a:fillRect l="-25142" t="0" r="-25142"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DEF"/>
        </a:solidFill>
      </p:bgPr>
    </p:bg>
    <p:spTree>
      <p:nvGrpSpPr>
        <p:cNvPr id="1" name=""/>
        <p:cNvGrpSpPr/>
        <p:nvPr/>
      </p:nvGrpSpPr>
      <p:grpSpPr>
        <a:xfrm>
          <a:off x="0" y="0"/>
          <a:ext cx="0" cy="0"/>
          <a:chOff x="0" y="0"/>
          <a:chExt cx="0" cy="0"/>
        </a:xfrm>
      </p:grpSpPr>
      <p:sp>
        <p:nvSpPr>
          <p:cNvPr name="Freeform 2" id="2"/>
          <p:cNvSpPr/>
          <p:nvPr/>
        </p:nvSpPr>
        <p:spPr>
          <a:xfrm flipH="false" flipV="false" rot="0">
            <a:off x="12181832" y="0"/>
            <a:ext cx="6106168" cy="10287000"/>
          </a:xfrm>
          <a:custGeom>
            <a:avLst/>
            <a:gdLst/>
            <a:ahLst/>
            <a:cxnLst/>
            <a:rect r="r" b="b" t="t" l="l"/>
            <a:pathLst>
              <a:path h="10287000" w="6106168">
                <a:moveTo>
                  <a:pt x="0" y="0"/>
                </a:moveTo>
                <a:lnTo>
                  <a:pt x="6106168" y="0"/>
                </a:lnTo>
                <a:lnTo>
                  <a:pt x="6106168" y="10287000"/>
                </a:lnTo>
                <a:lnTo>
                  <a:pt x="0" y="10287000"/>
                </a:lnTo>
                <a:lnTo>
                  <a:pt x="0" y="0"/>
                </a:lnTo>
                <a:close/>
              </a:path>
            </a:pathLst>
          </a:custGeom>
          <a:blipFill>
            <a:blip r:embed="rId2"/>
            <a:stretch>
              <a:fillRect l="-48540" t="0" r="-103847" b="0"/>
            </a:stretch>
          </a:blipFill>
        </p:spPr>
      </p:sp>
      <p:grpSp>
        <p:nvGrpSpPr>
          <p:cNvPr name="Group 3" id="3"/>
          <p:cNvGrpSpPr/>
          <p:nvPr/>
        </p:nvGrpSpPr>
        <p:grpSpPr>
          <a:xfrm rot="0">
            <a:off x="9651852" y="4186381"/>
            <a:ext cx="4456938" cy="5254523"/>
            <a:chOff x="0" y="0"/>
            <a:chExt cx="1173844" cy="1383907"/>
          </a:xfrm>
        </p:grpSpPr>
        <p:sp>
          <p:nvSpPr>
            <p:cNvPr name="Freeform 4" id="4"/>
            <p:cNvSpPr/>
            <p:nvPr/>
          </p:nvSpPr>
          <p:spPr>
            <a:xfrm flipH="false" flipV="false" rot="0">
              <a:off x="0" y="0"/>
              <a:ext cx="1173844" cy="1383907"/>
            </a:xfrm>
            <a:custGeom>
              <a:avLst/>
              <a:gdLst/>
              <a:ahLst/>
              <a:cxnLst/>
              <a:rect r="r" b="b" t="t" l="l"/>
              <a:pathLst>
                <a:path h="1383907" w="1173844">
                  <a:moveTo>
                    <a:pt x="88590" y="0"/>
                  </a:moveTo>
                  <a:lnTo>
                    <a:pt x="1085254" y="0"/>
                  </a:lnTo>
                  <a:cubicBezTo>
                    <a:pt x="1134181" y="0"/>
                    <a:pt x="1173844" y="39663"/>
                    <a:pt x="1173844" y="88590"/>
                  </a:cubicBezTo>
                  <a:lnTo>
                    <a:pt x="1173844" y="1295318"/>
                  </a:lnTo>
                  <a:cubicBezTo>
                    <a:pt x="1173844" y="1318813"/>
                    <a:pt x="1164510" y="1341346"/>
                    <a:pt x="1147896" y="1357960"/>
                  </a:cubicBezTo>
                  <a:cubicBezTo>
                    <a:pt x="1131283" y="1374574"/>
                    <a:pt x="1108750" y="1383907"/>
                    <a:pt x="1085254" y="1383907"/>
                  </a:cubicBezTo>
                  <a:lnTo>
                    <a:pt x="88590" y="1383907"/>
                  </a:lnTo>
                  <a:cubicBezTo>
                    <a:pt x="65094" y="1383907"/>
                    <a:pt x="42561" y="1374574"/>
                    <a:pt x="25947" y="1357960"/>
                  </a:cubicBezTo>
                  <a:cubicBezTo>
                    <a:pt x="9334" y="1341346"/>
                    <a:pt x="0" y="1318813"/>
                    <a:pt x="0" y="1295318"/>
                  </a:cubicBezTo>
                  <a:lnTo>
                    <a:pt x="0" y="88590"/>
                  </a:lnTo>
                  <a:cubicBezTo>
                    <a:pt x="0" y="65094"/>
                    <a:pt x="9334" y="42561"/>
                    <a:pt x="25947" y="25947"/>
                  </a:cubicBezTo>
                  <a:cubicBezTo>
                    <a:pt x="42561" y="9334"/>
                    <a:pt x="65094" y="0"/>
                    <a:pt x="88590" y="0"/>
                  </a:cubicBezTo>
                  <a:close/>
                </a:path>
              </a:pathLst>
            </a:custGeom>
            <a:solidFill>
              <a:srgbClr val="DDAF52"/>
            </a:solidFill>
          </p:spPr>
        </p:sp>
        <p:sp>
          <p:nvSpPr>
            <p:cNvPr name="TextBox 5" id="5"/>
            <p:cNvSpPr txBox="true"/>
            <p:nvPr/>
          </p:nvSpPr>
          <p:spPr>
            <a:xfrm>
              <a:off x="0" y="-76200"/>
              <a:ext cx="1173844" cy="1460107"/>
            </a:xfrm>
            <a:prstGeom prst="rect">
              <a:avLst/>
            </a:prstGeom>
          </p:spPr>
          <p:txBody>
            <a:bodyPr anchor="ctr" rtlCol="false" tIns="254000" lIns="254000" bIns="254000" rIns="254000"/>
            <a:lstStyle/>
            <a:p>
              <a:pPr algn="ctr">
                <a:lnSpc>
                  <a:spcPts val="2574"/>
                </a:lnSpc>
              </a:pPr>
              <a:r>
                <a:rPr lang="en-US" sz="1800">
                  <a:solidFill>
                    <a:srgbClr val="000000"/>
                  </a:solidFill>
                  <a:latin typeface="Akzidenz-Grotesk Light"/>
                </a:rPr>
                <a:t>El algoritmo de abejas es una técnica de optimización robusta que equilibra eficientemente la exploración y explotación del espacio de búsqueda. Combina métodos adaptativos y aleatorios para evitar quedar atrapado en óptimos locales.</a:t>
              </a:r>
            </a:p>
            <a:p>
              <a:pPr algn="ctr">
                <a:lnSpc>
                  <a:spcPts val="2574"/>
                </a:lnSpc>
              </a:pPr>
              <a:r>
                <a:rPr lang="en-US" sz="1800">
                  <a:solidFill>
                    <a:srgbClr val="000000"/>
                  </a:solidFill>
                  <a:latin typeface="Akzidenz-Grotesk Light"/>
                </a:rPr>
                <a:t>Además de la optimización numérica general, el algoritmo de abejas se ha aplicado con éxito en diversos campos, como el enrutamiento de vehículos, la programación de tareas, el diseño de antenas, el ajuste de funciones, la minería de datos y más.</a:t>
              </a:r>
            </a:p>
            <a:p>
              <a:pPr algn="ctr">
                <a:lnSpc>
                  <a:spcPts val="2574"/>
                </a:lnSpc>
              </a:pPr>
            </a:p>
          </p:txBody>
        </p:sp>
      </p:grpSp>
      <p:grpSp>
        <p:nvGrpSpPr>
          <p:cNvPr name="Group 6" id="6"/>
          <p:cNvGrpSpPr/>
          <p:nvPr/>
        </p:nvGrpSpPr>
        <p:grpSpPr>
          <a:xfrm rot="0">
            <a:off x="10627672" y="3663547"/>
            <a:ext cx="2741692" cy="522834"/>
            <a:chOff x="0" y="0"/>
            <a:chExt cx="722092" cy="137701"/>
          </a:xfrm>
        </p:grpSpPr>
        <p:sp>
          <p:nvSpPr>
            <p:cNvPr name="Freeform 7" id="7"/>
            <p:cNvSpPr/>
            <p:nvPr/>
          </p:nvSpPr>
          <p:spPr>
            <a:xfrm flipH="false" flipV="false" rot="0">
              <a:off x="0" y="0"/>
              <a:ext cx="722092" cy="137701"/>
            </a:xfrm>
            <a:custGeom>
              <a:avLst/>
              <a:gdLst/>
              <a:ahLst/>
              <a:cxnLst/>
              <a:rect r="r" b="b" t="t" l="l"/>
              <a:pathLst>
                <a:path h="137701" w="722092">
                  <a:moveTo>
                    <a:pt x="68851" y="0"/>
                  </a:moveTo>
                  <a:lnTo>
                    <a:pt x="653241" y="0"/>
                  </a:lnTo>
                  <a:cubicBezTo>
                    <a:pt x="671501" y="0"/>
                    <a:pt x="689014" y="7254"/>
                    <a:pt x="701926" y="20166"/>
                  </a:cubicBezTo>
                  <a:cubicBezTo>
                    <a:pt x="714838" y="33078"/>
                    <a:pt x="722092" y="50590"/>
                    <a:pt x="722092" y="68851"/>
                  </a:cubicBezTo>
                  <a:lnTo>
                    <a:pt x="722092" y="68851"/>
                  </a:lnTo>
                  <a:cubicBezTo>
                    <a:pt x="722092" y="106876"/>
                    <a:pt x="691266" y="137701"/>
                    <a:pt x="653241" y="137701"/>
                  </a:cubicBezTo>
                  <a:lnTo>
                    <a:pt x="68851" y="137701"/>
                  </a:lnTo>
                  <a:cubicBezTo>
                    <a:pt x="50590" y="137701"/>
                    <a:pt x="33078" y="130447"/>
                    <a:pt x="20166" y="117535"/>
                  </a:cubicBezTo>
                  <a:cubicBezTo>
                    <a:pt x="7254" y="104623"/>
                    <a:pt x="0" y="87111"/>
                    <a:pt x="0" y="68851"/>
                  </a:cubicBezTo>
                  <a:lnTo>
                    <a:pt x="0" y="68851"/>
                  </a:lnTo>
                  <a:cubicBezTo>
                    <a:pt x="0" y="50590"/>
                    <a:pt x="7254" y="33078"/>
                    <a:pt x="20166" y="20166"/>
                  </a:cubicBezTo>
                  <a:cubicBezTo>
                    <a:pt x="33078" y="7254"/>
                    <a:pt x="50590" y="0"/>
                    <a:pt x="68851" y="0"/>
                  </a:cubicBezTo>
                  <a:close/>
                </a:path>
              </a:pathLst>
            </a:custGeom>
            <a:solidFill>
              <a:srgbClr val="FFC62A"/>
            </a:solidFill>
          </p:spPr>
        </p:sp>
        <p:sp>
          <p:nvSpPr>
            <p:cNvPr name="TextBox 8" id="8"/>
            <p:cNvSpPr txBox="true"/>
            <p:nvPr/>
          </p:nvSpPr>
          <p:spPr>
            <a:xfrm>
              <a:off x="0" y="-209550"/>
              <a:ext cx="722092" cy="347251"/>
            </a:xfrm>
            <a:prstGeom prst="rect">
              <a:avLst/>
            </a:prstGeom>
          </p:spPr>
          <p:txBody>
            <a:bodyPr anchor="ctr" rtlCol="false" tIns="50800" lIns="50800" bIns="50800" rIns="50800"/>
            <a:lstStyle/>
            <a:p>
              <a:pPr algn="ctr">
                <a:lnSpc>
                  <a:spcPts val="4355"/>
                </a:lnSpc>
              </a:pPr>
              <a:r>
                <a:rPr lang="en-US" sz="2199">
                  <a:solidFill>
                    <a:srgbClr val="000000"/>
                  </a:solidFill>
                  <a:latin typeface="Akzidenz-Grotesk Light"/>
                </a:rPr>
                <a:t>¿SABÍAS QUE…?</a:t>
              </a:r>
            </a:p>
          </p:txBody>
        </p:sp>
      </p:grpSp>
      <p:sp>
        <p:nvSpPr>
          <p:cNvPr name="Freeform 9" id="9"/>
          <p:cNvSpPr/>
          <p:nvPr/>
        </p:nvSpPr>
        <p:spPr>
          <a:xfrm flipH="false" flipV="false" rot="0">
            <a:off x="9144000" y="2796255"/>
            <a:ext cx="1509023" cy="1390126"/>
          </a:xfrm>
          <a:custGeom>
            <a:avLst/>
            <a:gdLst/>
            <a:ahLst/>
            <a:cxnLst/>
            <a:rect r="r" b="b" t="t" l="l"/>
            <a:pathLst>
              <a:path h="1390126" w="1509023">
                <a:moveTo>
                  <a:pt x="0" y="0"/>
                </a:moveTo>
                <a:lnTo>
                  <a:pt x="1509023" y="0"/>
                </a:lnTo>
                <a:lnTo>
                  <a:pt x="1509023" y="1390126"/>
                </a:lnTo>
                <a:lnTo>
                  <a:pt x="0" y="1390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1921606" y="4624399"/>
            <a:ext cx="551793" cy="0"/>
          </a:xfrm>
          <a:prstGeom prst="line">
            <a:avLst/>
          </a:prstGeom>
          <a:ln cap="rnd" w="76200">
            <a:solidFill>
              <a:srgbClr val="DDAF52"/>
            </a:solidFill>
            <a:prstDash val="solid"/>
            <a:headEnd type="none" len="sm" w="sm"/>
            <a:tailEnd type="none" len="sm" w="sm"/>
          </a:ln>
        </p:spPr>
      </p:sp>
      <p:sp>
        <p:nvSpPr>
          <p:cNvPr name="AutoShape 11" id="11"/>
          <p:cNvSpPr/>
          <p:nvPr/>
        </p:nvSpPr>
        <p:spPr>
          <a:xfrm>
            <a:off x="1898084" y="7253276"/>
            <a:ext cx="551793" cy="0"/>
          </a:xfrm>
          <a:prstGeom prst="line">
            <a:avLst/>
          </a:prstGeom>
          <a:ln cap="rnd" w="76200">
            <a:solidFill>
              <a:srgbClr val="DDAF52"/>
            </a:solidFill>
            <a:prstDash val="solid"/>
            <a:headEnd type="none" len="sm" w="sm"/>
            <a:tailEnd type="none" len="sm" w="sm"/>
          </a:ln>
        </p:spPr>
      </p:sp>
      <p:sp>
        <p:nvSpPr>
          <p:cNvPr name="AutoShape 12" id="12"/>
          <p:cNvSpPr/>
          <p:nvPr/>
        </p:nvSpPr>
        <p:spPr>
          <a:xfrm>
            <a:off x="1898084" y="5408930"/>
            <a:ext cx="551793" cy="0"/>
          </a:xfrm>
          <a:prstGeom prst="line">
            <a:avLst/>
          </a:prstGeom>
          <a:ln cap="rnd" w="76200">
            <a:solidFill>
              <a:srgbClr val="DDAF52"/>
            </a:solidFill>
            <a:prstDash val="solid"/>
            <a:headEnd type="none" len="sm" w="sm"/>
            <a:tailEnd type="none" len="sm" w="sm"/>
          </a:ln>
        </p:spPr>
      </p:sp>
      <p:sp>
        <p:nvSpPr>
          <p:cNvPr name="AutoShape 13" id="13"/>
          <p:cNvSpPr/>
          <p:nvPr/>
        </p:nvSpPr>
        <p:spPr>
          <a:xfrm>
            <a:off x="1921606" y="8648862"/>
            <a:ext cx="551793" cy="0"/>
          </a:xfrm>
          <a:prstGeom prst="line">
            <a:avLst/>
          </a:prstGeom>
          <a:ln cap="rnd" w="76200">
            <a:solidFill>
              <a:srgbClr val="DDAF52"/>
            </a:solidFill>
            <a:prstDash val="solid"/>
            <a:headEnd type="none" len="sm" w="sm"/>
            <a:tailEnd type="none" len="sm" w="sm"/>
          </a:ln>
        </p:spPr>
      </p:sp>
      <p:sp>
        <p:nvSpPr>
          <p:cNvPr name="AutoShape 14" id="14"/>
          <p:cNvSpPr/>
          <p:nvPr/>
        </p:nvSpPr>
        <p:spPr>
          <a:xfrm>
            <a:off x="1898084" y="6439900"/>
            <a:ext cx="551793" cy="0"/>
          </a:xfrm>
          <a:prstGeom prst="line">
            <a:avLst/>
          </a:prstGeom>
          <a:ln cap="rnd" w="76200">
            <a:solidFill>
              <a:srgbClr val="DDAF52"/>
            </a:solidFill>
            <a:prstDash val="solid"/>
            <a:headEnd type="none" len="sm" w="sm"/>
            <a:tailEnd type="none" len="sm" w="sm"/>
          </a:ln>
        </p:spPr>
      </p:sp>
      <p:grpSp>
        <p:nvGrpSpPr>
          <p:cNvPr name="Group 15" id="15"/>
          <p:cNvGrpSpPr/>
          <p:nvPr/>
        </p:nvGrpSpPr>
        <p:grpSpPr>
          <a:xfrm rot="0">
            <a:off x="1757570" y="1261935"/>
            <a:ext cx="4136918" cy="1866314"/>
            <a:chOff x="0" y="0"/>
            <a:chExt cx="5515890" cy="2488419"/>
          </a:xfrm>
        </p:grpSpPr>
        <p:sp>
          <p:nvSpPr>
            <p:cNvPr name="Freeform 16" id="16"/>
            <p:cNvSpPr/>
            <p:nvPr/>
          </p:nvSpPr>
          <p:spPr>
            <a:xfrm flipH="false" flipV="false" rot="0">
              <a:off x="0" y="0"/>
              <a:ext cx="5515890" cy="2488419"/>
            </a:xfrm>
            <a:custGeom>
              <a:avLst/>
              <a:gdLst/>
              <a:ahLst/>
              <a:cxnLst/>
              <a:rect r="r" b="b" t="t" l="l"/>
              <a:pathLst>
                <a:path h="2488419" w="5515890">
                  <a:moveTo>
                    <a:pt x="0" y="0"/>
                  </a:moveTo>
                  <a:lnTo>
                    <a:pt x="5515890" y="0"/>
                  </a:lnTo>
                  <a:lnTo>
                    <a:pt x="5515890" y="2488419"/>
                  </a:lnTo>
                  <a:lnTo>
                    <a:pt x="0" y="24884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0" y="899932"/>
              <a:ext cx="5515890" cy="783805"/>
            </a:xfrm>
            <a:prstGeom prst="rect">
              <a:avLst/>
            </a:prstGeom>
          </p:spPr>
          <p:txBody>
            <a:bodyPr anchor="t" rtlCol="false" tIns="0" lIns="0" bIns="0" rIns="0">
              <a:spAutoFit/>
            </a:bodyPr>
            <a:lstStyle/>
            <a:p>
              <a:pPr algn="ctr">
                <a:lnSpc>
                  <a:spcPts val="4269"/>
                </a:lnSpc>
              </a:pPr>
              <a:r>
                <a:rPr lang="en-US" sz="4356">
                  <a:solidFill>
                    <a:srgbClr val="000000"/>
                  </a:solidFill>
                  <a:latin typeface="Dreaming Outloud Script"/>
                </a:rPr>
                <a:t>La colmena</a:t>
              </a:r>
            </a:p>
          </p:txBody>
        </p:sp>
      </p:grpSp>
      <p:sp>
        <p:nvSpPr>
          <p:cNvPr name="TextBox 18" id="18"/>
          <p:cNvSpPr txBox="true"/>
          <p:nvPr/>
        </p:nvSpPr>
        <p:spPr>
          <a:xfrm rot="0">
            <a:off x="2473399" y="4290299"/>
            <a:ext cx="5943177" cy="664210"/>
          </a:xfrm>
          <a:prstGeom prst="rect">
            <a:avLst/>
          </a:prstGeom>
        </p:spPr>
        <p:txBody>
          <a:bodyPr anchor="t" rtlCol="false" tIns="0" lIns="0" bIns="0" rIns="0">
            <a:spAutoFit/>
          </a:bodyPr>
          <a:lstStyle/>
          <a:p>
            <a:pPr algn="l">
              <a:lnSpc>
                <a:spcPts val="2420"/>
              </a:lnSpc>
            </a:pPr>
            <a:r>
              <a:rPr lang="en-US" sz="2000">
                <a:solidFill>
                  <a:srgbClr val="000000"/>
                </a:solidFill>
                <a:latin typeface="Akzidenz-Grotesk Light"/>
              </a:rPr>
              <a:t>Las abejas empleadas explotan las fuentes de alimento actuales buscando soluciones mejores en su vecindario.</a:t>
            </a:r>
          </a:p>
        </p:txBody>
      </p:sp>
      <p:sp>
        <p:nvSpPr>
          <p:cNvPr name="TextBox 19" id="19"/>
          <p:cNvSpPr txBox="true"/>
          <p:nvPr/>
        </p:nvSpPr>
        <p:spPr>
          <a:xfrm rot="0">
            <a:off x="2449877" y="6985797"/>
            <a:ext cx="5943177" cy="1273810"/>
          </a:xfrm>
          <a:prstGeom prst="rect">
            <a:avLst/>
          </a:prstGeom>
        </p:spPr>
        <p:txBody>
          <a:bodyPr anchor="t" rtlCol="false" tIns="0" lIns="0" bIns="0" rIns="0">
            <a:spAutoFit/>
          </a:bodyPr>
          <a:lstStyle/>
          <a:p>
            <a:pPr algn="l">
              <a:lnSpc>
                <a:spcPts val="2420"/>
              </a:lnSpc>
            </a:pPr>
            <a:r>
              <a:rPr lang="en-US" sz="2000">
                <a:solidFill>
                  <a:srgbClr val="000000"/>
                </a:solidFill>
                <a:latin typeface="Akzidenz-Grotesk Light"/>
              </a:rPr>
              <a:t>Si una fuente de alimento no ha mejorado después de un número determinado de iteraciones (límite de estancamiento), se abandona y se reemplaza por una nueva fuente descubierta por una abeja exploradora.</a:t>
            </a:r>
          </a:p>
        </p:txBody>
      </p:sp>
      <p:sp>
        <p:nvSpPr>
          <p:cNvPr name="TextBox 20" id="20"/>
          <p:cNvSpPr txBox="true"/>
          <p:nvPr/>
        </p:nvSpPr>
        <p:spPr>
          <a:xfrm rot="0">
            <a:off x="2473399" y="5086350"/>
            <a:ext cx="5943177" cy="969010"/>
          </a:xfrm>
          <a:prstGeom prst="rect">
            <a:avLst/>
          </a:prstGeom>
        </p:spPr>
        <p:txBody>
          <a:bodyPr anchor="t" rtlCol="false" tIns="0" lIns="0" bIns="0" rIns="0">
            <a:spAutoFit/>
          </a:bodyPr>
          <a:lstStyle/>
          <a:p>
            <a:pPr algn="l">
              <a:lnSpc>
                <a:spcPts val="2420"/>
              </a:lnSpc>
            </a:pPr>
            <a:r>
              <a:rPr lang="en-US" sz="2000">
                <a:solidFill>
                  <a:srgbClr val="000000"/>
                </a:solidFill>
                <a:latin typeface="Akzidenz-Grotesk Light"/>
              </a:rPr>
              <a:t>Las abejas observadoras seleccionan una fuente de alimento de entre las encontradas por las empleadas, basándose en la calidad de esas fuentes.</a:t>
            </a:r>
          </a:p>
        </p:txBody>
      </p:sp>
      <p:sp>
        <p:nvSpPr>
          <p:cNvPr name="TextBox 21" id="21"/>
          <p:cNvSpPr txBox="true"/>
          <p:nvPr/>
        </p:nvSpPr>
        <p:spPr>
          <a:xfrm rot="0">
            <a:off x="2449877" y="6117320"/>
            <a:ext cx="5943177" cy="664210"/>
          </a:xfrm>
          <a:prstGeom prst="rect">
            <a:avLst/>
          </a:prstGeom>
        </p:spPr>
        <p:txBody>
          <a:bodyPr anchor="t" rtlCol="false" tIns="0" lIns="0" bIns="0" rIns="0">
            <a:spAutoFit/>
          </a:bodyPr>
          <a:lstStyle/>
          <a:p>
            <a:pPr algn="l">
              <a:lnSpc>
                <a:spcPts val="2420"/>
              </a:lnSpc>
            </a:pPr>
            <a:r>
              <a:rPr lang="en-US" sz="2000">
                <a:solidFill>
                  <a:srgbClr val="000000"/>
                </a:solidFill>
                <a:latin typeface="Akzidenz-Grotesk Light"/>
              </a:rPr>
              <a:t>Las abejas exploradoras buscan aleatoriamente nuevas fuentes de alimento en el espacio de búsqueda.</a:t>
            </a:r>
          </a:p>
        </p:txBody>
      </p:sp>
      <p:sp>
        <p:nvSpPr>
          <p:cNvPr name="TextBox 22" id="22"/>
          <p:cNvSpPr txBox="true"/>
          <p:nvPr/>
        </p:nvSpPr>
        <p:spPr>
          <a:xfrm rot="0">
            <a:off x="2473399" y="8289290"/>
            <a:ext cx="5943177" cy="969010"/>
          </a:xfrm>
          <a:prstGeom prst="rect">
            <a:avLst/>
          </a:prstGeom>
        </p:spPr>
        <p:txBody>
          <a:bodyPr anchor="t" rtlCol="false" tIns="0" lIns="0" bIns="0" rIns="0">
            <a:spAutoFit/>
          </a:bodyPr>
          <a:lstStyle/>
          <a:p>
            <a:pPr algn="l">
              <a:lnSpc>
                <a:spcPts val="2420"/>
              </a:lnSpc>
            </a:pPr>
            <a:r>
              <a:rPr lang="en-US" sz="2000">
                <a:solidFill>
                  <a:srgbClr val="000000"/>
                </a:solidFill>
                <a:latin typeface="Akzidenz-Grotesk Light"/>
              </a:rPr>
              <a:t>El proceso se repite hasta que se alcanza un criterio de terminación (p. ej., número máximo de iteraciones o solución satisfactoria).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C62A"/>
        </a:solidFill>
      </p:bgPr>
    </p:bg>
    <p:spTree>
      <p:nvGrpSpPr>
        <p:cNvPr id="1" name=""/>
        <p:cNvGrpSpPr/>
        <p:nvPr/>
      </p:nvGrpSpPr>
      <p:grpSpPr>
        <a:xfrm>
          <a:off x="0" y="0"/>
          <a:ext cx="0" cy="0"/>
          <a:chOff x="0" y="0"/>
          <a:chExt cx="0" cy="0"/>
        </a:xfrm>
      </p:grpSpPr>
      <p:sp>
        <p:nvSpPr>
          <p:cNvPr name="Freeform 2" id="2"/>
          <p:cNvSpPr/>
          <p:nvPr/>
        </p:nvSpPr>
        <p:spPr>
          <a:xfrm flipH="false" flipV="false" rot="0">
            <a:off x="7669298" y="-5631895"/>
            <a:ext cx="18791237" cy="13067400"/>
          </a:xfrm>
          <a:custGeom>
            <a:avLst/>
            <a:gdLst/>
            <a:ahLst/>
            <a:cxnLst/>
            <a:rect r="r" b="b" t="t" l="l"/>
            <a:pathLst>
              <a:path h="13067400" w="18791237">
                <a:moveTo>
                  <a:pt x="0" y="0"/>
                </a:moveTo>
                <a:lnTo>
                  <a:pt x="18791237" y="0"/>
                </a:lnTo>
                <a:lnTo>
                  <a:pt x="18791237" y="13067400"/>
                </a:lnTo>
                <a:lnTo>
                  <a:pt x="0" y="1306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00928" y="4140928"/>
            <a:ext cx="18791237" cy="13067400"/>
          </a:xfrm>
          <a:custGeom>
            <a:avLst/>
            <a:gdLst/>
            <a:ahLst/>
            <a:cxnLst/>
            <a:rect r="r" b="b" t="t" l="l"/>
            <a:pathLst>
              <a:path h="13067400" w="18791237">
                <a:moveTo>
                  <a:pt x="0" y="0"/>
                </a:moveTo>
                <a:lnTo>
                  <a:pt x="18791237" y="0"/>
                </a:lnTo>
                <a:lnTo>
                  <a:pt x="18791237" y="13067399"/>
                </a:lnTo>
                <a:lnTo>
                  <a:pt x="0" y="130673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21575" y="2155883"/>
            <a:ext cx="13244850" cy="5975234"/>
          </a:xfrm>
          <a:custGeom>
            <a:avLst/>
            <a:gdLst/>
            <a:ahLst/>
            <a:cxnLst/>
            <a:rect r="r" b="b" t="t" l="l"/>
            <a:pathLst>
              <a:path h="5975234" w="13244850">
                <a:moveTo>
                  <a:pt x="0" y="0"/>
                </a:moveTo>
                <a:lnTo>
                  <a:pt x="13244850" y="0"/>
                </a:lnTo>
                <a:lnTo>
                  <a:pt x="13244850" y="5975234"/>
                </a:lnTo>
                <a:lnTo>
                  <a:pt x="0" y="5975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81237">
            <a:off x="12456007" y="5484387"/>
            <a:ext cx="3777283" cy="3160839"/>
          </a:xfrm>
          <a:custGeom>
            <a:avLst/>
            <a:gdLst/>
            <a:ahLst/>
            <a:cxnLst/>
            <a:rect r="r" b="b" t="t" l="l"/>
            <a:pathLst>
              <a:path h="3160839" w="3777283">
                <a:moveTo>
                  <a:pt x="0" y="0"/>
                </a:moveTo>
                <a:lnTo>
                  <a:pt x="3777284" y="0"/>
                </a:lnTo>
                <a:lnTo>
                  <a:pt x="3777284" y="3160839"/>
                </a:lnTo>
                <a:lnTo>
                  <a:pt x="0" y="31608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154854">
            <a:off x="1497766" y="1853069"/>
            <a:ext cx="2951247" cy="2718715"/>
          </a:xfrm>
          <a:custGeom>
            <a:avLst/>
            <a:gdLst/>
            <a:ahLst/>
            <a:cxnLst/>
            <a:rect r="r" b="b" t="t" l="l"/>
            <a:pathLst>
              <a:path h="2718715" w="2951247">
                <a:moveTo>
                  <a:pt x="0" y="0"/>
                </a:moveTo>
                <a:lnTo>
                  <a:pt x="2951246" y="0"/>
                </a:lnTo>
                <a:lnTo>
                  <a:pt x="2951246" y="2718715"/>
                </a:lnTo>
                <a:lnTo>
                  <a:pt x="0" y="27187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4814967" y="3212427"/>
            <a:ext cx="8658065" cy="3862147"/>
            <a:chOff x="0" y="0"/>
            <a:chExt cx="11544087" cy="5149529"/>
          </a:xfrm>
        </p:grpSpPr>
        <p:sp>
          <p:nvSpPr>
            <p:cNvPr name="TextBox 8" id="8"/>
            <p:cNvSpPr txBox="true"/>
            <p:nvPr/>
          </p:nvSpPr>
          <p:spPr>
            <a:xfrm rot="0">
              <a:off x="0" y="238125"/>
              <a:ext cx="11544087" cy="3868212"/>
            </a:xfrm>
            <a:prstGeom prst="rect">
              <a:avLst/>
            </a:prstGeom>
          </p:spPr>
          <p:txBody>
            <a:bodyPr anchor="t" rtlCol="false" tIns="0" lIns="0" bIns="0" rIns="0">
              <a:spAutoFit/>
            </a:bodyPr>
            <a:lstStyle/>
            <a:p>
              <a:pPr algn="ctr">
                <a:lnSpc>
                  <a:spcPts val="10951"/>
                </a:lnSpc>
              </a:pPr>
              <a:r>
                <a:rPr lang="en-US" sz="11175">
                  <a:solidFill>
                    <a:srgbClr val="000000"/>
                  </a:solidFill>
                  <a:latin typeface="Dreaming Outloud Script"/>
                </a:rPr>
                <a:t>Cuida de</a:t>
              </a:r>
            </a:p>
            <a:p>
              <a:pPr algn="ctr">
                <a:lnSpc>
                  <a:spcPts val="10951"/>
                </a:lnSpc>
              </a:pPr>
              <a:r>
                <a:rPr lang="en-US" sz="11175">
                  <a:solidFill>
                    <a:srgbClr val="000000"/>
                  </a:solidFill>
                  <a:latin typeface="Dreaming Outloud Script"/>
                </a:rPr>
                <a:t>las abejas</a:t>
              </a:r>
            </a:p>
          </p:txBody>
        </p:sp>
        <p:sp>
          <p:nvSpPr>
            <p:cNvPr name="TextBox 9" id="9"/>
            <p:cNvSpPr txBox="true"/>
            <p:nvPr/>
          </p:nvSpPr>
          <p:spPr>
            <a:xfrm rot="0">
              <a:off x="0" y="4511566"/>
              <a:ext cx="11544087" cy="637964"/>
            </a:xfrm>
            <a:prstGeom prst="rect">
              <a:avLst/>
            </a:prstGeom>
          </p:spPr>
          <p:txBody>
            <a:bodyPr anchor="t" rtlCol="false" tIns="0" lIns="0" bIns="0" rIns="0">
              <a:spAutoFit/>
            </a:bodyPr>
            <a:lstStyle/>
            <a:p>
              <a:pPr algn="ctr">
                <a:lnSpc>
                  <a:spcPts val="3080"/>
                </a:lnSpc>
              </a:pPr>
              <a:r>
                <a:rPr lang="en-US" sz="2800">
                  <a:solidFill>
                    <a:srgbClr val="000000"/>
                  </a:solidFill>
                  <a:latin typeface="Akzidenz-Grotesk Light"/>
                </a:rPr>
                <a:t>GRACIAS POR TU ATENCIÓN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DAGEx177XIw</dc:identifier>
  <dcterms:modified xsi:type="dcterms:W3CDTF">2011-08-01T06:04:30Z</dcterms:modified>
  <cp:revision>1</cp:revision>
  <dc:title>Presentación Proyecto Apicultura Abejas Ilustrado Beige Amarillo</dc:title>
</cp:coreProperties>
</file>